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24"/>
  </p:notesMasterIdLst>
  <p:sldIdLst>
    <p:sldId id="256" r:id="rId2"/>
    <p:sldId id="286" r:id="rId3"/>
    <p:sldId id="287" r:id="rId4"/>
    <p:sldId id="288" r:id="rId5"/>
    <p:sldId id="289" r:id="rId6"/>
    <p:sldId id="290" r:id="rId7"/>
    <p:sldId id="291" r:id="rId8"/>
    <p:sldId id="292" r:id="rId9"/>
    <p:sldId id="293" r:id="rId10"/>
    <p:sldId id="294" r:id="rId11"/>
    <p:sldId id="315" r:id="rId12"/>
    <p:sldId id="301" r:id="rId13"/>
    <p:sldId id="302" r:id="rId14"/>
    <p:sldId id="303" r:id="rId15"/>
    <p:sldId id="304" r:id="rId16"/>
    <p:sldId id="305" r:id="rId17"/>
    <p:sldId id="306" r:id="rId18"/>
    <p:sldId id="307" r:id="rId19"/>
    <p:sldId id="316" r:id="rId20"/>
    <p:sldId id="308" r:id="rId21"/>
    <p:sldId id="309" r:id="rId22"/>
    <p:sldId id="31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80" autoAdjust="0"/>
  </p:normalViewPr>
  <p:slideViewPr>
    <p:cSldViewPr snapToGrid="0" snapToObjects="1">
      <p:cViewPr varScale="1">
        <p:scale>
          <a:sx n="91" d="100"/>
          <a:sy n="91" d="100"/>
        </p:scale>
        <p:origin x="-145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87938-4B87-234F-946C-A00C7A62FBC8}" type="datetimeFigureOut">
              <a:rPr lang="en-US" smtClean="0"/>
              <a:pPr/>
              <a:t>12-10-16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92BDA-4DAA-E048-B8F8-AB9DCD7636EE}" type="slidenum">
              <a:rPr lang="en-US" smtClean="0"/>
              <a:pPr/>
              <a:t>‹#›</a:t>
            </a:fld>
            <a:endParaRPr lang="en-US"/>
          </a:p>
        </p:txBody>
      </p:sp>
    </p:spTree>
    <p:extLst>
      <p:ext uri="{BB962C8B-B14F-4D97-AF65-F5344CB8AC3E}">
        <p14:creationId xmlns:p14="http://schemas.microsoft.com/office/powerpoint/2010/main" val="178336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B0A0035-077D-2344-982C-B79E35BDA793}" type="datetimeFigureOut">
              <a:rPr lang="en-US" smtClean="0"/>
              <a:pPr/>
              <a:t>12-10-16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4AAFB67-98D2-AE4E-A026-97CE65B0C48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0A0035-077D-2344-982C-B79E35BDA793}" type="datetimeFigureOut">
              <a:rPr lang="en-US" smtClean="0"/>
              <a:pPr/>
              <a:t>12-10-16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AFB67-98D2-AE4E-A026-97CE65B0C4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0A0035-077D-2344-982C-B79E35BDA793}" type="datetimeFigureOut">
              <a:rPr lang="en-US" smtClean="0"/>
              <a:pPr/>
              <a:t>12-10-16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AFB67-98D2-AE4E-A026-97CE65B0C4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B0A0035-077D-2344-982C-B79E35BDA793}" type="datetimeFigureOut">
              <a:rPr lang="en-US" smtClean="0"/>
              <a:pPr/>
              <a:t>12-10-16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AFB67-98D2-AE4E-A026-97CE65B0C48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0A0035-077D-2344-982C-B79E35BDA793}" type="datetimeFigureOut">
              <a:rPr lang="en-US" smtClean="0"/>
              <a:pPr/>
              <a:t>12-10-16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4AAFB67-98D2-AE4E-A026-97CE65B0C48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0A0035-077D-2344-982C-B79E35BDA793}" type="datetimeFigureOut">
              <a:rPr lang="en-US" smtClean="0"/>
              <a:pPr/>
              <a:t>12-10-16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AFB67-98D2-AE4E-A026-97CE65B0C48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B0A0035-077D-2344-982C-B79E35BDA793}" type="datetimeFigureOut">
              <a:rPr lang="en-US" smtClean="0"/>
              <a:pPr/>
              <a:t>12-10-16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AAFB67-98D2-AE4E-A026-97CE65B0C48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0A0035-077D-2344-982C-B79E35BDA793}" type="datetimeFigureOut">
              <a:rPr lang="en-US" smtClean="0"/>
              <a:pPr/>
              <a:t>12-10-16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AAFB67-98D2-AE4E-A026-97CE65B0C4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A0035-077D-2344-982C-B79E35BDA793}" type="datetimeFigureOut">
              <a:rPr lang="en-US" smtClean="0"/>
              <a:pPr/>
              <a:t>12-10-16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AAFB67-98D2-AE4E-A026-97CE65B0C4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0A0035-077D-2344-982C-B79E35BDA793}" type="datetimeFigureOut">
              <a:rPr lang="en-US" smtClean="0"/>
              <a:pPr/>
              <a:t>12-10-16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AFB67-98D2-AE4E-A026-97CE65B0C48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0A0035-077D-2344-982C-B79E35BDA793}" type="datetimeFigureOut">
              <a:rPr lang="en-US" smtClean="0"/>
              <a:pPr/>
              <a:t>12-10-16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4AAFB67-98D2-AE4E-A026-97CE65B0C48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latin typeface="Times New Roman"/>
              <a:cs typeface="Times New Roman"/>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latin typeface="Times New Roman"/>
              <a:cs typeface="Times New Roman"/>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Times New Roman"/>
                <a:cs typeface="Times New Roman"/>
              </a:defRPr>
            </a:lvl1pPr>
          </a:lstStyle>
          <a:p>
            <a:fld id="{4B0A0035-077D-2344-982C-B79E35BDA793}" type="datetimeFigureOut">
              <a:rPr lang="en-US" smtClean="0"/>
              <a:pPr/>
              <a:t>12-10-16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Times New Roman"/>
                <a:cs typeface="Times New Roman"/>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Times New Roman"/>
                <a:ea typeface="+mj-ea"/>
                <a:cs typeface="Times New Roman"/>
              </a:defRPr>
            </a:lvl1pPr>
          </a:lstStyle>
          <a:p>
            <a:fld id="{24AAFB67-98D2-AE4E-A026-97CE65B0C4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b="1" kern="1200">
          <a:solidFill>
            <a:schemeClr val="tx2"/>
          </a:solidFill>
          <a:latin typeface="Times New Roman"/>
          <a:ea typeface="宋体"/>
          <a:cs typeface="Times New Roman"/>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Times New Roman"/>
          <a:ea typeface="+mn-ea"/>
          <a:cs typeface="Times New Roman"/>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Times New Roman"/>
          <a:ea typeface="+mn-ea"/>
          <a:cs typeface="Times New Roman"/>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Times New Roman"/>
          <a:ea typeface="+mn-ea"/>
          <a:cs typeface="Times New Roman"/>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Times New Roman"/>
          <a:ea typeface="+mn-ea"/>
          <a:cs typeface="Times New Roman"/>
        </a:defRPr>
      </a:lvl4pPr>
      <a:lvl5pPr marL="1371600" indent="-228600" algn="l" rtl="0" eaLnBrk="1" latinLnBrk="0" hangingPunct="1">
        <a:spcBef>
          <a:spcPts val="370"/>
        </a:spcBef>
        <a:buClr>
          <a:schemeClr val="accent3"/>
        </a:buClr>
        <a:buFontTx/>
        <a:buChar char="o"/>
        <a:defRPr kumimoji="0" sz="2000" kern="1200">
          <a:solidFill>
            <a:schemeClr val="tx1"/>
          </a:solidFill>
          <a:latin typeface="Times New Roman"/>
          <a:ea typeface="+mn-ea"/>
          <a:cs typeface="Times New Roman"/>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altLang="zh-CN" dirty="0" smtClean="0"/>
              <a:t>Carlos D. Ramirez</a:t>
            </a:r>
          </a:p>
          <a:p>
            <a:r>
              <a:rPr lang="zh-CN" altLang="en-US" dirty="0" smtClean="0"/>
              <a:t>美</a:t>
            </a:r>
            <a:r>
              <a:rPr lang="zh-CN" altLang="en-US" dirty="0" smtClean="0"/>
              <a:t>国</a:t>
            </a:r>
            <a:r>
              <a:rPr lang="zh-CN" altLang="zh-CN" dirty="0"/>
              <a:t>乔治</a:t>
            </a:r>
            <a:r>
              <a:rPr lang="en-US" altLang="zh-CN" dirty="0"/>
              <a:t>·</a:t>
            </a:r>
            <a:r>
              <a:rPr lang="zh-CN" altLang="zh-CN" dirty="0"/>
              <a:t>梅森大</a:t>
            </a:r>
            <a:r>
              <a:rPr lang="zh-CN" altLang="zh-CN" dirty="0" smtClean="0"/>
              <a:t>学</a:t>
            </a:r>
            <a:endParaRPr lang="en-US" dirty="0" smtClean="0"/>
          </a:p>
        </p:txBody>
      </p:sp>
      <p:sp>
        <p:nvSpPr>
          <p:cNvPr id="2" name="Title 1"/>
          <p:cNvSpPr>
            <a:spLocks noGrp="1"/>
          </p:cNvSpPr>
          <p:nvPr>
            <p:ph type="ctrTitle"/>
          </p:nvPr>
        </p:nvSpPr>
        <p:spPr/>
        <p:txBody>
          <a:bodyPr>
            <a:noAutofit/>
          </a:bodyPr>
          <a:lstStyle/>
          <a:p>
            <a:r>
              <a:rPr lang="zh-CN" altLang="zh-CN" sz="3600" b="1" dirty="0" smtClean="0"/>
              <a:t>中</a:t>
            </a:r>
            <a:r>
              <a:rPr lang="zh-CN" altLang="zh-CN" sz="3600" b="1" dirty="0"/>
              <a:t>国的腐败失去控制了吗？</a:t>
            </a:r>
            <a:r>
              <a:rPr lang="en-US" altLang="zh-CN" sz="3600" b="1" dirty="0"/>
              <a:t>——</a:t>
            </a:r>
            <a:r>
              <a:rPr lang="zh-CN" altLang="zh-CN" sz="3600" b="1" dirty="0"/>
              <a:t>中美两国腐败问题的历史比</a:t>
            </a:r>
            <a:r>
              <a:rPr lang="zh-CN" altLang="zh-CN" sz="3600" b="1" dirty="0" smtClean="0"/>
              <a:t>较</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美国腐败新闻指数(</a:t>
            </a:r>
            <a:r>
              <a:rPr lang="en-US" sz="3200" dirty="0" err="1" smtClean="0"/>
              <a:t>相对于“一月</a:t>
            </a:r>
            <a:r>
              <a:rPr lang="en-US" sz="3200" dirty="0" smtClean="0"/>
              <a:t>”</a:t>
            </a:r>
            <a:r>
              <a:rPr lang="zh-CN" altLang="en-US" sz="3200" dirty="0" smtClean="0"/>
              <a:t>新闻</a:t>
            </a:r>
            <a:r>
              <a:rPr lang="en-US" sz="3200" dirty="0" smtClean="0"/>
              <a:t>)</a:t>
            </a:r>
            <a:endParaRPr lang="en-US" sz="3200" dirty="0"/>
          </a:p>
        </p:txBody>
      </p:sp>
      <p:pic>
        <p:nvPicPr>
          <p:cNvPr id="2050" name="Chart 5"/>
          <p:cNvPicPr>
            <a:picLocks noChangeArrowheads="1"/>
          </p:cNvPicPr>
          <p:nvPr/>
        </p:nvPicPr>
        <p:blipFill>
          <a:blip r:embed="rId2"/>
          <a:srcRect/>
          <a:stretch>
            <a:fillRect/>
          </a:stretch>
        </p:blipFill>
        <p:spPr bwMode="auto">
          <a:xfrm>
            <a:off x="457200" y="1417637"/>
            <a:ext cx="8229600" cy="4959411"/>
          </a:xfrm>
          <a:prstGeom prst="rect">
            <a:avLst/>
          </a:prstGeom>
          <a:noFill/>
          <a:ln w="9525">
            <a:noFill/>
            <a:miter lim="800000"/>
            <a:headEnd/>
            <a:tailEnd/>
          </a:ln>
        </p:spPr>
      </p:pic>
      <p:sp>
        <p:nvSpPr>
          <p:cNvPr id="4" name="Freeform 3"/>
          <p:cNvSpPr/>
          <p:nvPr/>
        </p:nvSpPr>
        <p:spPr>
          <a:xfrm>
            <a:off x="1995055" y="3087584"/>
            <a:ext cx="6341423" cy="2295896"/>
          </a:xfrm>
          <a:custGeom>
            <a:avLst/>
            <a:gdLst>
              <a:gd name="connsiteX0" fmla="*/ 0 w 6513616"/>
              <a:gd name="connsiteY0" fmla="*/ 0 h 2295896"/>
              <a:gd name="connsiteX1" fmla="*/ 439387 w 6513616"/>
              <a:gd name="connsiteY1" fmla="*/ 855024 h 2295896"/>
              <a:gd name="connsiteX2" fmla="*/ 1816924 w 6513616"/>
              <a:gd name="connsiteY2" fmla="*/ 2042556 h 2295896"/>
              <a:gd name="connsiteX3" fmla="*/ 5189516 w 6513616"/>
              <a:gd name="connsiteY3" fmla="*/ 2291938 h 2295896"/>
              <a:gd name="connsiteX4" fmla="*/ 6329548 w 6513616"/>
              <a:gd name="connsiteY4" fmla="*/ 2018806 h 2295896"/>
              <a:gd name="connsiteX5" fmla="*/ 6293922 w 6513616"/>
              <a:gd name="connsiteY5" fmla="*/ 2030681 h 2295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13616" h="2295896">
                <a:moveTo>
                  <a:pt x="0" y="0"/>
                </a:moveTo>
                <a:cubicBezTo>
                  <a:pt x="68283" y="257299"/>
                  <a:pt x="136566" y="514598"/>
                  <a:pt x="439387" y="855024"/>
                </a:cubicBezTo>
                <a:cubicBezTo>
                  <a:pt x="742208" y="1195450"/>
                  <a:pt x="1025236" y="1803070"/>
                  <a:pt x="1816924" y="2042556"/>
                </a:cubicBezTo>
                <a:cubicBezTo>
                  <a:pt x="2608612" y="2282042"/>
                  <a:pt x="4437412" y="2295896"/>
                  <a:pt x="5189516" y="2291938"/>
                </a:cubicBezTo>
                <a:cubicBezTo>
                  <a:pt x="5941620" y="2287980"/>
                  <a:pt x="6145480" y="2062349"/>
                  <a:pt x="6329548" y="2018806"/>
                </a:cubicBezTo>
                <a:cubicBezTo>
                  <a:pt x="6513616" y="1975263"/>
                  <a:pt x="6403769" y="2002972"/>
                  <a:pt x="6293922" y="2030681"/>
                </a:cubicBezTo>
              </a:path>
            </a:pathLst>
          </a:custGeom>
          <a:ln w="381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zh-CN" altLang="en-US" dirty="0" smtClean="0"/>
              <a:t>时间序列的形态与历史事件相一致：</a:t>
            </a:r>
            <a:endParaRPr lang="en-US" dirty="0"/>
          </a:p>
        </p:txBody>
      </p:sp>
      <p:sp>
        <p:nvSpPr>
          <p:cNvPr id="4" name="Content Placeholder 3"/>
          <p:cNvSpPr>
            <a:spLocks noGrp="1"/>
          </p:cNvSpPr>
          <p:nvPr>
            <p:ph sz="quarter" idx="1"/>
          </p:nvPr>
        </p:nvSpPr>
        <p:spPr/>
        <p:txBody>
          <a:bodyPr>
            <a:normAutofit fontScale="92500"/>
          </a:bodyPr>
          <a:lstStyle/>
          <a:p>
            <a:r>
              <a:rPr lang="en-US" altLang="zh-CN" dirty="0"/>
              <a:t>1869-</a:t>
            </a:r>
            <a:r>
              <a:rPr lang="en-US" altLang="zh-CN" dirty="0" smtClean="0"/>
              <a:t>1872</a:t>
            </a:r>
            <a:r>
              <a:rPr lang="zh-CN" altLang="en-US" dirty="0" smtClean="0"/>
              <a:t>年</a:t>
            </a:r>
            <a:r>
              <a:rPr lang="zh-CN" altLang="en-US" dirty="0" smtClean="0"/>
              <a:t>莫</a:t>
            </a:r>
            <a:r>
              <a:rPr lang="zh-CN" altLang="en-US" dirty="0"/>
              <a:t>比利埃信托公</a:t>
            </a:r>
            <a:r>
              <a:rPr lang="zh-CN" altLang="en-US" dirty="0" smtClean="0"/>
              <a:t>司</a:t>
            </a:r>
            <a:r>
              <a:rPr lang="zh-CN" altLang="zh-CN" dirty="0" smtClean="0"/>
              <a:t>（</a:t>
            </a:r>
            <a:r>
              <a:rPr lang="en-US" altLang="zh-CN" dirty="0" smtClean="0"/>
              <a:t>Credit </a:t>
            </a:r>
            <a:r>
              <a:rPr lang="en-US" altLang="zh-CN" dirty="0" err="1" smtClean="0"/>
              <a:t>Mobilier</a:t>
            </a:r>
            <a:r>
              <a:rPr lang="zh-CN" altLang="zh-CN" dirty="0"/>
              <a:t>）</a:t>
            </a:r>
            <a:r>
              <a:rPr lang="zh-CN" altLang="en-US" dirty="0" smtClean="0"/>
              <a:t>丑闻</a:t>
            </a:r>
            <a:r>
              <a:rPr lang="en-US" dirty="0" smtClean="0"/>
              <a:t> </a:t>
            </a:r>
            <a:endParaRPr lang="en-US" dirty="0" smtClean="0"/>
          </a:p>
          <a:p>
            <a:pPr lvl="1"/>
            <a:r>
              <a:rPr lang="zh-CN" altLang="en-US" sz="1700" dirty="0" smtClean="0"/>
              <a:t>报纸中以</a:t>
            </a:r>
            <a:r>
              <a:rPr lang="zh-CN" altLang="en-US" sz="1700" dirty="0" smtClean="0"/>
              <a:t>“</a:t>
            </a:r>
            <a:r>
              <a:rPr lang="zh-CN" altLang="en-US" sz="1700" dirty="0" smtClean="0"/>
              <a:t>欺诈之王（</a:t>
            </a:r>
            <a:r>
              <a:rPr lang="en-US" altLang="zh-CN" sz="1700" dirty="0" smtClean="0"/>
              <a:t>King </a:t>
            </a:r>
            <a:r>
              <a:rPr lang="en-US" altLang="zh-CN" sz="1700" dirty="0" smtClean="0"/>
              <a:t>of Frauds</a:t>
            </a:r>
            <a:r>
              <a:rPr lang="zh-CN" altLang="en-US" sz="1700" dirty="0" smtClean="0"/>
              <a:t>）</a:t>
            </a:r>
            <a:r>
              <a:rPr lang="zh-CN" altLang="en-US" sz="1700" dirty="0" smtClean="0"/>
              <a:t>”</a:t>
            </a:r>
            <a:r>
              <a:rPr lang="zh-CN" altLang="en-US" sz="1700" dirty="0" smtClean="0"/>
              <a:t>著称</a:t>
            </a:r>
            <a:endParaRPr lang="en-US" sz="1700" dirty="0" smtClean="0"/>
          </a:p>
          <a:p>
            <a:pPr lvl="1"/>
            <a:r>
              <a:rPr lang="zh-CN" altLang="en-US" sz="1700" dirty="0" smtClean="0"/>
              <a:t>美</a:t>
            </a:r>
            <a:r>
              <a:rPr lang="zh-CN" altLang="en-US" sz="1700" dirty="0" smtClean="0"/>
              <a:t>国历史上最严重的政治腐败案之一</a:t>
            </a:r>
            <a:endParaRPr lang="en-US" sz="1700" dirty="0" smtClean="0"/>
          </a:p>
          <a:p>
            <a:pPr lvl="1"/>
            <a:r>
              <a:rPr lang="zh-CN" altLang="en-US" sz="1700" dirty="0" smtClean="0"/>
              <a:t>牵涉诸多参议员和国会议员，甚至包括当时的美国副总统</a:t>
            </a:r>
            <a:endParaRPr lang="en-US" sz="1700" dirty="0" smtClean="0"/>
          </a:p>
          <a:p>
            <a:r>
              <a:rPr lang="en-US" altLang="zh-CN" dirty="0"/>
              <a:t>1874-</a:t>
            </a:r>
            <a:r>
              <a:rPr lang="en-US" altLang="zh-CN" dirty="0" smtClean="0"/>
              <a:t>1876</a:t>
            </a:r>
            <a:r>
              <a:rPr lang="zh-CN" altLang="en-US" dirty="0" smtClean="0"/>
              <a:t>年</a:t>
            </a:r>
            <a:r>
              <a:rPr lang="zh-CN" altLang="en-US" dirty="0" smtClean="0"/>
              <a:t>威</a:t>
            </a:r>
            <a:r>
              <a:rPr lang="zh-CN" altLang="en-US" dirty="0" smtClean="0"/>
              <a:t>士忌酒帮（</a:t>
            </a:r>
            <a:r>
              <a:rPr lang="en-US" altLang="zh-CN" dirty="0" smtClean="0"/>
              <a:t>Whisky Ring</a:t>
            </a:r>
            <a:r>
              <a:rPr lang="zh-CN" altLang="en-US" dirty="0" smtClean="0"/>
              <a:t>）</a:t>
            </a:r>
            <a:endParaRPr lang="en-US" dirty="0" smtClean="0"/>
          </a:p>
          <a:p>
            <a:pPr lvl="1"/>
            <a:r>
              <a:rPr lang="zh-CN" altLang="en-US" sz="1600" dirty="0" smtClean="0"/>
              <a:t>涉及威士忌销售中的巨额税务欺诈，美国总统格兰特的私人秘书</a:t>
            </a:r>
            <a:r>
              <a:rPr lang="en-US" altLang="zh-CN" sz="1600" dirty="0" smtClean="0"/>
              <a:t>Orville Babcock</a:t>
            </a:r>
            <a:r>
              <a:rPr lang="zh-CN" altLang="en-US" sz="1600" dirty="0" smtClean="0"/>
              <a:t>也涉嫌其中</a:t>
            </a:r>
            <a:endParaRPr lang="en-US" sz="1600" dirty="0" smtClean="0"/>
          </a:p>
          <a:p>
            <a:r>
              <a:rPr lang="zh-CN" altLang="en-US" dirty="0" smtClean="0"/>
              <a:t>坦</a:t>
            </a:r>
            <a:r>
              <a:rPr lang="zh-CN" altLang="en-US" dirty="0" smtClean="0"/>
              <a:t>慕尼协会政治集团</a:t>
            </a:r>
            <a:r>
              <a:rPr lang="zh-CN" altLang="en-US" dirty="0" smtClean="0"/>
              <a:t>（</a:t>
            </a:r>
            <a:r>
              <a:rPr lang="en-US" altLang="zh-CN" dirty="0" smtClean="0"/>
              <a:t>Tammy Hall Political Machine</a:t>
            </a:r>
            <a:r>
              <a:rPr lang="zh-CN" altLang="en-US" dirty="0"/>
              <a:t>）</a:t>
            </a:r>
            <a:endParaRPr lang="en-US" dirty="0" smtClean="0"/>
          </a:p>
          <a:p>
            <a:pPr lvl="1"/>
            <a:r>
              <a:rPr lang="en-US" altLang="zh-CN" sz="1600" dirty="0" smtClean="0"/>
              <a:t>William Tweed</a:t>
            </a:r>
            <a:r>
              <a:rPr lang="zh-CN" altLang="en-US" sz="1600" dirty="0" smtClean="0"/>
              <a:t>：</a:t>
            </a:r>
            <a:r>
              <a:rPr lang="en-US" altLang="zh-CN" sz="1600" dirty="0" smtClean="0"/>
              <a:t>1864-1874</a:t>
            </a:r>
            <a:r>
              <a:rPr lang="zh-CN" altLang="en-US" sz="1600" dirty="0" smtClean="0"/>
              <a:t>年</a:t>
            </a:r>
            <a:r>
              <a:rPr lang="zh-CN" altLang="en-US" sz="1600" dirty="0" smtClean="0"/>
              <a:t>的</a:t>
            </a:r>
            <a:r>
              <a:rPr lang="zh-CN" altLang="en-US" sz="1600" dirty="0" smtClean="0"/>
              <a:t>事件被誉为“美国历史上最大的政治腐败案”</a:t>
            </a:r>
            <a:endParaRPr lang="en-US" sz="1600" dirty="0" smtClean="0"/>
          </a:p>
          <a:p>
            <a:r>
              <a:rPr lang="zh-CN" altLang="en-US" dirty="0" smtClean="0"/>
              <a:t>与三</a:t>
            </a:r>
            <a:r>
              <a:rPr lang="en-US" altLang="zh-CN" dirty="0" smtClean="0"/>
              <a:t>K</a:t>
            </a:r>
            <a:r>
              <a:rPr lang="zh-CN" altLang="en-US" dirty="0" smtClean="0"/>
              <a:t>党</a:t>
            </a:r>
            <a:r>
              <a:rPr lang="zh-CN" altLang="en-US" dirty="0" smtClean="0"/>
              <a:t>（</a:t>
            </a:r>
            <a:r>
              <a:rPr lang="en-US" altLang="zh-CN" dirty="0" smtClean="0"/>
              <a:t>Ku </a:t>
            </a:r>
            <a:r>
              <a:rPr lang="en-US" altLang="zh-CN" dirty="0"/>
              <a:t>Klux Klan</a:t>
            </a:r>
            <a:r>
              <a:rPr lang="zh-CN" altLang="en-US" dirty="0"/>
              <a:t>）</a:t>
            </a:r>
            <a:r>
              <a:rPr lang="zh-CN" altLang="en-US" dirty="0" smtClean="0"/>
              <a:t>有关的腐败</a:t>
            </a:r>
            <a:endParaRPr lang="en-US" dirty="0" smtClean="0"/>
          </a:p>
          <a:p>
            <a:r>
              <a:rPr lang="en-US" altLang="zh-CN" dirty="0" smtClean="0"/>
              <a:t>1920</a:t>
            </a:r>
            <a:r>
              <a:rPr lang="zh-CN" altLang="en-US" dirty="0" smtClean="0"/>
              <a:t>年</a:t>
            </a:r>
            <a:r>
              <a:rPr lang="zh-CN" altLang="en-US" dirty="0" smtClean="0"/>
              <a:t>代的蒂波特山油田丑闻（</a:t>
            </a:r>
            <a:r>
              <a:rPr lang="en-US" altLang="zh-CN" dirty="0"/>
              <a:t>Teapot Scandal</a:t>
            </a:r>
            <a:r>
              <a:rPr lang="zh-CN" altLang="en-US" dirty="0" smtClean="0"/>
              <a:t>）</a:t>
            </a:r>
            <a:endParaRPr lang="en-US" dirty="0" smtClean="0"/>
          </a:p>
          <a:p>
            <a:r>
              <a:rPr lang="en-US" altLang="zh-CN" dirty="0" smtClean="0"/>
              <a:t>1920</a:t>
            </a:r>
            <a:r>
              <a:rPr lang="zh-CN" altLang="en-US" dirty="0" smtClean="0"/>
              <a:t>年</a:t>
            </a:r>
            <a:r>
              <a:rPr lang="zh-CN" altLang="en-US" dirty="0" smtClean="0"/>
              <a:t>代与禁酒令有关的腐败</a:t>
            </a:r>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blinds(horizontal)">
                                      <p:cBhvr>
                                        <p:cTn id="21" dur="500"/>
                                        <p:tgtEl>
                                          <p:spTgt spid="4">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linds(horizontal)">
                                      <p:cBhvr>
                                        <p:cTn id="24" dur="500"/>
                                        <p:tgtEl>
                                          <p:spTgt spid="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blinds(horizontal)">
                                      <p:cBhvr>
                                        <p:cTn id="29" dur="500"/>
                                        <p:tgtEl>
                                          <p:spTgt spid="4">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blinds(horizontal)">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blinds(horizontal)">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blinds(horizontal)">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blinds(horizontal)">
                                      <p:cBhvr>
                                        <p:cTn id="4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zh-CN" altLang="en-US" dirty="0" smtClean="0"/>
              <a:t>下一步：对中国如法炮制</a:t>
            </a:r>
            <a:endParaRPr lang="en-US" dirty="0"/>
          </a:p>
        </p:txBody>
      </p:sp>
      <p:sp>
        <p:nvSpPr>
          <p:cNvPr id="4" name="Content Placeholder 3"/>
          <p:cNvSpPr>
            <a:spLocks noGrp="1"/>
          </p:cNvSpPr>
          <p:nvPr>
            <p:ph sz="quarter" idx="1"/>
          </p:nvPr>
        </p:nvSpPr>
        <p:spPr/>
        <p:txBody>
          <a:bodyPr>
            <a:noAutofit/>
          </a:bodyPr>
          <a:lstStyle/>
          <a:p>
            <a:r>
              <a:rPr lang="zh-CN" altLang="en-US" sz="3200" dirty="0" smtClean="0"/>
              <a:t>与对美国使用的方法一样，我在同样的报纸中检索关于中国腐败的文章（包括</a:t>
            </a:r>
            <a:r>
              <a:rPr lang="en-US" altLang="zh-CN" sz="3200" dirty="0" smtClean="0"/>
              <a:t>《</a:t>
            </a:r>
            <a:r>
              <a:rPr lang="zh-CN" altLang="en-US" sz="3200" dirty="0" smtClean="0"/>
              <a:t>纽约时报</a:t>
            </a:r>
            <a:r>
              <a:rPr lang="en-US" altLang="zh-CN" sz="3200" dirty="0" smtClean="0"/>
              <a:t>》</a:t>
            </a:r>
            <a:r>
              <a:rPr lang="zh-CN" altLang="en-US" sz="3200" dirty="0" smtClean="0"/>
              <a:t>、</a:t>
            </a:r>
            <a:r>
              <a:rPr lang="en-US" altLang="zh-CN" sz="3200" dirty="0" smtClean="0"/>
              <a:t>《</a:t>
            </a:r>
            <a:r>
              <a:rPr lang="zh-CN" altLang="en-US" sz="3200" dirty="0" smtClean="0"/>
              <a:t>华盛顿邮报</a:t>
            </a:r>
            <a:r>
              <a:rPr lang="en-US" altLang="zh-CN" sz="3200" dirty="0" smtClean="0"/>
              <a:t>》</a:t>
            </a:r>
            <a:r>
              <a:rPr lang="zh-CN" altLang="en-US" sz="3200" dirty="0" smtClean="0"/>
              <a:t>、</a:t>
            </a:r>
            <a:r>
              <a:rPr lang="en-US" altLang="zh-CN" sz="3200" dirty="0" smtClean="0"/>
              <a:t>《</a:t>
            </a:r>
            <a:r>
              <a:rPr lang="zh-CN" altLang="en-US" sz="3200" dirty="0" smtClean="0"/>
              <a:t>洛杉矶时报</a:t>
            </a:r>
            <a:r>
              <a:rPr lang="en-US" altLang="zh-CN" sz="3200" dirty="0" smtClean="0"/>
              <a:t>》</a:t>
            </a:r>
            <a:r>
              <a:rPr lang="zh-CN" altLang="en-US" sz="3200" dirty="0" smtClean="0"/>
              <a:t>等）</a:t>
            </a:r>
            <a:endParaRPr lang="en-US" altLang="zh-CN" sz="3200" dirty="0" smtClean="0"/>
          </a:p>
          <a:p>
            <a:r>
              <a:rPr lang="zh-CN" altLang="en-US" sz="3200" dirty="0" smtClean="0"/>
              <a:t>检索关键</a:t>
            </a:r>
            <a:r>
              <a:rPr lang="zh-CN" altLang="en-US" sz="3200" dirty="0" smtClean="0"/>
              <a:t>词：</a:t>
            </a:r>
            <a:r>
              <a:rPr lang="zh-CN" altLang="en-US" sz="3200" dirty="0" smtClean="0"/>
              <a:t>“</a:t>
            </a:r>
            <a:r>
              <a:rPr lang="zh-CN" altLang="en-US" sz="3200" dirty="0" smtClean="0"/>
              <a:t>腐败</a:t>
            </a:r>
            <a:r>
              <a:rPr lang="zh-CN" altLang="en-US" sz="3200" dirty="0"/>
              <a:t>”</a:t>
            </a:r>
            <a:r>
              <a:rPr lang="zh-CN" altLang="en-US" sz="3200" dirty="0" smtClean="0"/>
              <a:t>和</a:t>
            </a:r>
            <a:r>
              <a:rPr lang="zh-CN" altLang="zh-CN" sz="3200" dirty="0"/>
              <a:t>“</a:t>
            </a:r>
            <a:r>
              <a:rPr lang="zh-CN" altLang="en-US" sz="3200" dirty="0" smtClean="0"/>
              <a:t>中国</a:t>
            </a:r>
            <a:r>
              <a:rPr lang="zh-CN" altLang="en-US" sz="3200" dirty="0" smtClean="0"/>
              <a:t>”，“</a:t>
            </a:r>
            <a:r>
              <a:rPr lang="zh-CN" altLang="en-US" sz="3200" dirty="0" smtClean="0"/>
              <a:t>腐败</a:t>
            </a:r>
            <a:r>
              <a:rPr lang="zh-CN" altLang="en-US" sz="3200" dirty="0"/>
              <a:t>”</a:t>
            </a:r>
            <a:r>
              <a:rPr lang="zh-CN" altLang="en-US" sz="3200" dirty="0" smtClean="0"/>
              <a:t>和</a:t>
            </a:r>
            <a:r>
              <a:rPr lang="zh-CN" altLang="en-US" sz="3200" dirty="0" smtClean="0"/>
              <a:t>“</a:t>
            </a:r>
            <a:r>
              <a:rPr lang="zh-CN" altLang="en-US" sz="3200" dirty="0" smtClean="0"/>
              <a:t>中</a:t>
            </a:r>
            <a:r>
              <a:rPr lang="zh-CN" altLang="en-US" sz="3200" dirty="0" smtClean="0"/>
              <a:t>国政</a:t>
            </a:r>
            <a:r>
              <a:rPr lang="zh-CN" altLang="en-US" sz="3200" dirty="0" smtClean="0"/>
              <a:t>府</a:t>
            </a:r>
            <a:r>
              <a:rPr lang="zh-CN" altLang="en-US" sz="3200" dirty="0"/>
              <a:t>”</a:t>
            </a:r>
            <a:endParaRPr lang="en-US" sz="3200" dirty="0" smtClean="0"/>
          </a:p>
          <a:p>
            <a:r>
              <a:rPr lang="zh-CN" altLang="en-US" sz="3200" dirty="0" smtClean="0"/>
              <a:t>同样</a:t>
            </a:r>
            <a:r>
              <a:rPr lang="zh-CN" altLang="en-US" sz="3200" dirty="0" smtClean="0"/>
              <a:t>用</a:t>
            </a:r>
            <a:r>
              <a:rPr lang="zh-CN" altLang="en-US" sz="3200" dirty="0"/>
              <a:t>“</a:t>
            </a:r>
            <a:r>
              <a:rPr lang="zh-CN" altLang="en-US" sz="3200" dirty="0" smtClean="0"/>
              <a:t>政治</a:t>
            </a:r>
            <a:r>
              <a:rPr lang="zh-CN" altLang="en-US" sz="3200" dirty="0"/>
              <a:t>”</a:t>
            </a:r>
            <a:r>
              <a:rPr lang="zh-CN" altLang="en-US" sz="3200" dirty="0" smtClean="0"/>
              <a:t>和</a:t>
            </a:r>
            <a:r>
              <a:rPr lang="zh-CN" altLang="en-US" sz="3200" dirty="0"/>
              <a:t>“</a:t>
            </a:r>
            <a:r>
              <a:rPr lang="zh-CN" altLang="en-US" sz="3200" dirty="0" smtClean="0"/>
              <a:t>一月</a:t>
            </a:r>
            <a:r>
              <a:rPr lang="zh-CN" altLang="en-US" sz="3200" dirty="0" smtClean="0"/>
              <a:t>”</a:t>
            </a:r>
            <a:r>
              <a:rPr lang="zh-CN" altLang="en-US" sz="3200" dirty="0" smtClean="0"/>
              <a:t>序</a:t>
            </a:r>
            <a:r>
              <a:rPr lang="zh-CN" altLang="en-US" sz="3200" dirty="0" smtClean="0"/>
              <a:t>列进行缩减</a:t>
            </a:r>
            <a:endParaRPr lang="en-US" sz="3200" dirty="0" smtClean="0"/>
          </a:p>
          <a:p>
            <a:r>
              <a:rPr lang="zh-CN" altLang="en-US" sz="3200" dirty="0" smtClean="0"/>
              <a:t>时间跨度</a:t>
            </a:r>
            <a:r>
              <a:rPr lang="zh-CN" altLang="en-US" sz="3200" dirty="0" smtClean="0"/>
              <a:t>：</a:t>
            </a:r>
            <a:r>
              <a:rPr lang="en-US" altLang="zh-CN" sz="3200" dirty="0" smtClean="0"/>
              <a:t>1990</a:t>
            </a:r>
            <a:r>
              <a:rPr lang="zh-CN" altLang="en-US" sz="3200" dirty="0" smtClean="0"/>
              <a:t>到</a:t>
            </a:r>
            <a:r>
              <a:rPr lang="en-US" altLang="zh-CN" sz="3200" dirty="0" smtClean="0"/>
              <a:t>2011</a:t>
            </a:r>
            <a:r>
              <a:rPr lang="zh-CN" altLang="en-US" sz="3200" dirty="0" smtClean="0"/>
              <a:t>年</a:t>
            </a:r>
            <a:endParaRPr lang="en-US" sz="32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smtClean="0"/>
              <a:t>中国腐</a:t>
            </a:r>
            <a:r>
              <a:rPr lang="zh-CN" altLang="en-US" dirty="0"/>
              <a:t>败新闻指数</a:t>
            </a:r>
            <a:r>
              <a:rPr lang="en-US" altLang="zh-CN" dirty="0"/>
              <a:t> (</a:t>
            </a:r>
            <a:r>
              <a:rPr lang="zh-CN" altLang="en-US" dirty="0"/>
              <a:t>相对于</a:t>
            </a:r>
            <a:r>
              <a:rPr lang="en-US" altLang="zh-CN" dirty="0"/>
              <a:t>“</a:t>
            </a:r>
            <a:r>
              <a:rPr lang="zh-CN" altLang="en-US" dirty="0"/>
              <a:t>政治</a:t>
            </a:r>
            <a:r>
              <a:rPr lang="en-US" altLang="zh-CN" dirty="0"/>
              <a:t>”</a:t>
            </a:r>
            <a:r>
              <a:rPr lang="zh-CN" altLang="en-US" dirty="0"/>
              <a:t>新闻</a:t>
            </a:r>
            <a:r>
              <a:rPr lang="en-US" altLang="zh-CN" dirty="0"/>
              <a:t>)</a:t>
            </a:r>
          </a:p>
        </p:txBody>
      </p:sp>
      <p:pic>
        <p:nvPicPr>
          <p:cNvPr id="3074" name="Chart 2"/>
          <p:cNvPicPr>
            <a:picLocks noChangeArrowheads="1"/>
          </p:cNvPicPr>
          <p:nvPr/>
        </p:nvPicPr>
        <p:blipFill>
          <a:blip r:embed="rId2"/>
          <a:srcRect/>
          <a:stretch>
            <a:fillRect/>
          </a:stretch>
        </p:blipFill>
        <p:spPr bwMode="auto">
          <a:xfrm>
            <a:off x="457200" y="1417638"/>
            <a:ext cx="8229600" cy="4721905"/>
          </a:xfrm>
          <a:prstGeom prst="rect">
            <a:avLst/>
          </a:prstGeom>
          <a:noFill/>
          <a:ln w="9525">
            <a:noFill/>
            <a:miter lim="800000"/>
            <a:headEnd/>
            <a:tailEnd/>
          </a:ln>
        </p:spPr>
      </p:pic>
      <p:cxnSp>
        <p:nvCxnSpPr>
          <p:cNvPr id="5" name="Straight Arrow Connector 4"/>
          <p:cNvCxnSpPr/>
          <p:nvPr/>
        </p:nvCxnSpPr>
        <p:spPr>
          <a:xfrm flipV="1">
            <a:off x="1923803" y="2600696"/>
            <a:ext cx="6092041" cy="19950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smtClean="0"/>
              <a:t>中国</a:t>
            </a:r>
            <a:r>
              <a:rPr lang="zh-CN" altLang="en-US" dirty="0"/>
              <a:t>腐败新闻指数</a:t>
            </a:r>
            <a:r>
              <a:rPr lang="en-US" altLang="zh-CN" dirty="0"/>
              <a:t> (</a:t>
            </a:r>
            <a:r>
              <a:rPr lang="zh-CN" altLang="en-US" dirty="0"/>
              <a:t>相对于</a:t>
            </a:r>
            <a:r>
              <a:rPr lang="en-US" altLang="zh-CN" dirty="0" smtClean="0"/>
              <a:t>“</a:t>
            </a:r>
            <a:r>
              <a:rPr lang="zh-CN" altLang="en-US" dirty="0" smtClean="0"/>
              <a:t>一月</a:t>
            </a:r>
            <a:r>
              <a:rPr lang="en-US" altLang="zh-CN" dirty="0" smtClean="0"/>
              <a:t>”</a:t>
            </a:r>
            <a:r>
              <a:rPr lang="zh-CN" altLang="en-US" dirty="0"/>
              <a:t>新闻</a:t>
            </a:r>
            <a:r>
              <a:rPr lang="en-US" altLang="zh-CN" dirty="0"/>
              <a:t>)</a:t>
            </a:r>
          </a:p>
        </p:txBody>
      </p:sp>
      <p:pic>
        <p:nvPicPr>
          <p:cNvPr id="4098" name="Chart 3"/>
          <p:cNvPicPr>
            <a:picLocks noChangeArrowheads="1"/>
          </p:cNvPicPr>
          <p:nvPr/>
        </p:nvPicPr>
        <p:blipFill>
          <a:blip r:embed="rId2"/>
          <a:srcRect/>
          <a:stretch>
            <a:fillRect/>
          </a:stretch>
        </p:blipFill>
        <p:spPr bwMode="auto">
          <a:xfrm>
            <a:off x="457200" y="1417638"/>
            <a:ext cx="8229600" cy="4947536"/>
          </a:xfrm>
          <a:prstGeom prst="rect">
            <a:avLst/>
          </a:prstGeom>
          <a:noFill/>
          <a:ln w="9525">
            <a:noFill/>
            <a:miter lim="800000"/>
            <a:headEnd/>
            <a:tailEnd/>
          </a:ln>
        </p:spPr>
      </p:pic>
      <p:cxnSp>
        <p:nvCxnSpPr>
          <p:cNvPr id="5" name="Straight Arrow Connector 4"/>
          <p:cNvCxnSpPr/>
          <p:nvPr/>
        </p:nvCxnSpPr>
        <p:spPr>
          <a:xfrm flipV="1">
            <a:off x="1911927" y="2576945"/>
            <a:ext cx="5866411" cy="20544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中美比较：相似经济发展阶段</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13481933"/>
              </p:ext>
            </p:extLst>
          </p:nvPr>
        </p:nvGraphicFramePr>
        <p:xfrm>
          <a:off x="457200" y="1417630"/>
          <a:ext cx="8229601" cy="5030670"/>
        </p:xfrm>
        <a:graphic>
          <a:graphicData uri="http://schemas.openxmlformats.org/drawingml/2006/table">
            <a:tbl>
              <a:tblPr/>
              <a:tblGrid>
                <a:gridCol w="3281777"/>
                <a:gridCol w="2473912"/>
                <a:gridCol w="2473912"/>
              </a:tblGrid>
              <a:tr h="335378">
                <a:tc>
                  <a:txBody>
                    <a:bodyPr/>
                    <a:lstStyle/>
                    <a:p>
                      <a:pPr marL="0" marR="0" algn="r">
                        <a:spcBef>
                          <a:spcPts val="0"/>
                        </a:spcBef>
                        <a:spcAft>
                          <a:spcPts val="0"/>
                        </a:spcAft>
                      </a:pPr>
                      <a:r>
                        <a:rPr lang="zh-CN" altLang="en-US" sz="1800" dirty="0" smtClean="0">
                          <a:solidFill>
                            <a:srgbClr val="000000"/>
                          </a:solidFill>
                          <a:latin typeface="Times New Roman"/>
                          <a:ea typeface="Times New Roman"/>
                          <a:cs typeface="Times New Roman"/>
                        </a:rPr>
                        <a:t>实际人均收入，以</a:t>
                      </a:r>
                      <a:r>
                        <a:rPr lang="en-US" sz="1800" dirty="0" smtClean="0">
                          <a:solidFill>
                            <a:srgbClr val="000000"/>
                          </a:solidFill>
                          <a:latin typeface="Times New Roman"/>
                          <a:ea typeface="Times New Roman"/>
                          <a:cs typeface="Times New Roman"/>
                        </a:rPr>
                        <a:t>2005</a:t>
                      </a:r>
                      <a:r>
                        <a:rPr lang="zh-CN" altLang="en-US" sz="1800" dirty="0" smtClean="0">
                          <a:solidFill>
                            <a:srgbClr val="000000"/>
                          </a:solidFill>
                          <a:latin typeface="Times New Roman"/>
                          <a:ea typeface="Times New Roman"/>
                          <a:cs typeface="Times New Roman"/>
                        </a:rPr>
                        <a:t>美元计</a:t>
                      </a:r>
                      <a:endParaRPr lang="en-US" sz="2000" dirty="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zh-CN" altLang="en-US" sz="2000" dirty="0" smtClean="0">
                          <a:latin typeface="Times New Roman"/>
                          <a:ea typeface="SimSun"/>
                          <a:cs typeface="Times New Roman"/>
                        </a:rPr>
                        <a:t>中国对应年份</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zh-CN" altLang="en-US" sz="2000" dirty="0" smtClean="0">
                          <a:latin typeface="Times New Roman"/>
                          <a:ea typeface="SimSun"/>
                          <a:cs typeface="Times New Roman"/>
                        </a:rPr>
                        <a:t>美国对应年份</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2,800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1996</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1870</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2,995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1997</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1872</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2,996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1998</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1872</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3,087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1999</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1872</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3,200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2000</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1873</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3,500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2001</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1879</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3,800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2002</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1880</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4,200 </a:t>
                      </a:r>
                      <a:endParaRPr lang="en-US" sz="2000" dirty="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2003</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1881</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4,700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2004</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1888</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5,200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2005</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1898</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5,900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2006</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1902</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6,600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2007</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1919</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7,000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2008</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1923</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a:noFill/>
                    </a:lnB>
                  </a:tcPr>
                </a:tc>
              </a:tr>
              <a:tr h="335378">
                <a:tc>
                  <a:txBody>
                    <a:bodyPr/>
                    <a:lstStyle/>
                    <a:p>
                      <a:pPr marL="0" marR="0" algn="r">
                        <a:spcBef>
                          <a:spcPts val="0"/>
                        </a:spcBef>
                        <a:spcAft>
                          <a:spcPts val="0"/>
                        </a:spcAft>
                      </a:pPr>
                      <a:r>
                        <a:rPr lang="en-US" sz="1800">
                          <a:solidFill>
                            <a:srgbClr val="000000"/>
                          </a:solidFill>
                          <a:latin typeface="Times New Roman"/>
                          <a:ea typeface="Times New Roman"/>
                          <a:cs typeface="Times New Roman"/>
                        </a:rPr>
                        <a:t>7,500 </a:t>
                      </a:r>
                      <a:endParaRPr lang="en-US" sz="2000">
                        <a:latin typeface="Times New Roman"/>
                        <a:ea typeface="SimSun"/>
                        <a:cs typeface="Times New Roman"/>
                      </a:endParaRPr>
                    </a:p>
                  </a:txBody>
                  <a:tcPr marL="68580" marR="68580" marT="0" marB="0" anchor="b">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7620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800">
                          <a:solidFill>
                            <a:srgbClr val="000000"/>
                          </a:solidFill>
                          <a:latin typeface="Times New Roman"/>
                          <a:ea typeface="Times New Roman"/>
                          <a:cs typeface="Times New Roman"/>
                        </a:rPr>
                        <a:t>2009</a:t>
                      </a:r>
                      <a:endParaRPr lang="en-US" sz="20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7620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800" dirty="0">
                          <a:solidFill>
                            <a:srgbClr val="000000"/>
                          </a:solidFill>
                          <a:latin typeface="Times New Roman"/>
                          <a:ea typeface="Times New Roman"/>
                          <a:cs typeface="Times New Roman"/>
                        </a:rPr>
                        <a:t>1928</a:t>
                      </a:r>
                      <a:endParaRPr lang="en-US" sz="20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a:noFill/>
                    </a:lnT>
                    <a:lnB w="76200" cap="flat" cmpd="dbl" algn="ctr">
                      <a:solidFill>
                        <a:srgbClr val="000000"/>
                      </a:solidFill>
                      <a:prstDash val="solid"/>
                      <a:round/>
                      <a:headEnd type="none" w="med" len="med"/>
                      <a:tailEnd type="none" w="med" len="med"/>
                    </a:lnB>
                  </a:tcPr>
                </a:tc>
              </a:tr>
            </a:tbl>
          </a:graphicData>
        </a:graphic>
      </p:graphicFrame>
      <p:cxnSp>
        <p:nvCxnSpPr>
          <p:cNvPr id="5" name="Straight Arrow Connector 4"/>
          <p:cNvCxnSpPr/>
          <p:nvPr/>
        </p:nvCxnSpPr>
        <p:spPr>
          <a:xfrm>
            <a:off x="4952010" y="1935678"/>
            <a:ext cx="23751" cy="36694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7564582" y="1935678"/>
            <a:ext cx="0" cy="36694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209802" y="5805837"/>
            <a:ext cx="1484416" cy="369332"/>
          </a:xfrm>
          <a:prstGeom prst="rect">
            <a:avLst/>
          </a:prstGeom>
          <a:noFill/>
        </p:spPr>
        <p:txBody>
          <a:bodyPr wrap="square" rtlCol="0">
            <a:spAutoFit/>
          </a:bodyPr>
          <a:lstStyle/>
          <a:p>
            <a:r>
              <a:rPr lang="en-US" dirty="0" smtClean="0"/>
              <a:t>14 years</a:t>
            </a:r>
            <a:endParaRPr lang="en-US" dirty="0"/>
          </a:p>
        </p:txBody>
      </p:sp>
      <p:sp>
        <p:nvSpPr>
          <p:cNvPr id="8" name="TextBox 7"/>
          <p:cNvSpPr txBox="1"/>
          <p:nvPr/>
        </p:nvSpPr>
        <p:spPr>
          <a:xfrm>
            <a:off x="6822374" y="5805837"/>
            <a:ext cx="1484416" cy="369332"/>
          </a:xfrm>
          <a:prstGeom prst="rect">
            <a:avLst/>
          </a:prstGeom>
          <a:noFill/>
        </p:spPr>
        <p:txBody>
          <a:bodyPr wrap="square" rtlCol="0">
            <a:spAutoFit/>
          </a:bodyPr>
          <a:lstStyle/>
          <a:p>
            <a:r>
              <a:rPr lang="en-US" dirty="0" smtClean="0"/>
              <a:t>58 years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smtClean="0"/>
              <a:t>中美腐败情况比较</a:t>
            </a:r>
            <a:r>
              <a:rPr lang="en-US" dirty="0" smtClean="0"/>
              <a:t>(</a:t>
            </a:r>
            <a:r>
              <a:rPr lang="zh-CN" altLang="en-US" dirty="0" smtClean="0"/>
              <a:t>相对于</a:t>
            </a:r>
            <a:r>
              <a:rPr lang="en-US" dirty="0" smtClean="0"/>
              <a:t>“</a:t>
            </a:r>
            <a:r>
              <a:rPr lang="zh-CN" altLang="en-US" dirty="0" smtClean="0"/>
              <a:t>政治</a:t>
            </a:r>
            <a:r>
              <a:rPr lang="en-US" dirty="0" smtClean="0"/>
              <a:t>”</a:t>
            </a:r>
            <a:r>
              <a:rPr lang="zh-CN" altLang="en-US" dirty="0" smtClean="0"/>
              <a:t>新闻的指数</a:t>
            </a:r>
            <a:r>
              <a:rPr lang="en-US" dirty="0" smtClean="0"/>
              <a:t>)</a:t>
            </a:r>
            <a:endParaRPr lang="en-US" dirty="0"/>
          </a:p>
        </p:txBody>
      </p:sp>
      <p:pic>
        <p:nvPicPr>
          <p:cNvPr id="30722" name="Chart 14"/>
          <p:cNvPicPr>
            <a:picLocks noChangeArrowheads="1"/>
          </p:cNvPicPr>
          <p:nvPr/>
        </p:nvPicPr>
        <p:blipFill>
          <a:blip r:embed="rId2"/>
          <a:srcRect b="-32"/>
          <a:stretch>
            <a:fillRect/>
          </a:stretch>
        </p:blipFill>
        <p:spPr bwMode="auto">
          <a:xfrm>
            <a:off x="457200" y="1417637"/>
            <a:ext cx="8229600" cy="511379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a:t>中美腐败情况比较</a:t>
            </a:r>
            <a:r>
              <a:rPr lang="en-US" altLang="zh-CN" dirty="0"/>
              <a:t>(</a:t>
            </a:r>
            <a:r>
              <a:rPr lang="zh-CN" altLang="en-US" dirty="0"/>
              <a:t>相对于</a:t>
            </a:r>
            <a:r>
              <a:rPr lang="en-US" altLang="zh-CN" dirty="0" smtClean="0"/>
              <a:t>“</a:t>
            </a:r>
            <a:r>
              <a:rPr lang="zh-CN" altLang="en-US" dirty="0" smtClean="0"/>
              <a:t>一月</a:t>
            </a:r>
            <a:r>
              <a:rPr lang="en-US" altLang="zh-CN" dirty="0" smtClean="0"/>
              <a:t>”</a:t>
            </a:r>
            <a:r>
              <a:rPr lang="zh-CN" altLang="en-US" dirty="0" smtClean="0"/>
              <a:t>新闻的</a:t>
            </a:r>
            <a:r>
              <a:rPr lang="zh-CN" altLang="en-US" dirty="0"/>
              <a:t>指数</a:t>
            </a:r>
            <a:r>
              <a:rPr lang="en-US" altLang="zh-CN" dirty="0"/>
              <a:t>)</a:t>
            </a:r>
            <a:endParaRPr lang="en-US" dirty="0"/>
          </a:p>
        </p:txBody>
      </p:sp>
      <p:pic>
        <p:nvPicPr>
          <p:cNvPr id="31746" name="Chart 15"/>
          <p:cNvPicPr>
            <a:picLocks noChangeArrowheads="1"/>
          </p:cNvPicPr>
          <p:nvPr/>
        </p:nvPicPr>
        <p:blipFill>
          <a:blip r:embed="rId2"/>
          <a:srcRect b="-32"/>
          <a:stretch>
            <a:fillRect/>
          </a:stretch>
        </p:blipFill>
        <p:spPr bwMode="auto">
          <a:xfrm>
            <a:off x="457200" y="1417638"/>
            <a:ext cx="8229600" cy="519691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zh-CN" altLang="en-US" dirty="0" smtClean="0"/>
              <a:t>腐败指标可能存在的问题</a:t>
            </a:r>
            <a:endParaRPr lang="en-US" dirty="0"/>
          </a:p>
        </p:txBody>
      </p:sp>
      <p:sp>
        <p:nvSpPr>
          <p:cNvPr id="4" name="Content Placeholder 3"/>
          <p:cNvSpPr>
            <a:spLocks noGrp="1"/>
          </p:cNvSpPr>
          <p:nvPr>
            <p:ph sz="quarter" idx="1"/>
          </p:nvPr>
        </p:nvSpPr>
        <p:spPr/>
        <p:txBody>
          <a:bodyPr>
            <a:normAutofit lnSpcReduction="10000"/>
          </a:bodyPr>
          <a:lstStyle/>
          <a:p>
            <a:r>
              <a:rPr lang="zh-CN" altLang="en-US" dirty="0" smtClean="0"/>
              <a:t>构建的报纸指</a:t>
            </a:r>
            <a:r>
              <a:rPr lang="zh-CN" altLang="en-US" dirty="0" smtClean="0"/>
              <a:t>数</a:t>
            </a:r>
            <a:r>
              <a:rPr lang="zh-CN" altLang="en-US" dirty="0" smtClean="0"/>
              <a:t>（</a:t>
            </a:r>
            <a:r>
              <a:rPr lang="en-US" altLang="zh-CN" dirty="0" smtClean="0"/>
              <a:t>CNI</a:t>
            </a:r>
            <a:r>
              <a:rPr lang="zh-CN" altLang="en-US" dirty="0" smtClean="0"/>
              <a:t>）</a:t>
            </a:r>
            <a:r>
              <a:rPr lang="zh-CN" altLang="en-US" dirty="0" smtClean="0"/>
              <a:t>可</a:t>
            </a:r>
            <a:r>
              <a:rPr lang="zh-CN" altLang="en-US" dirty="0" smtClean="0"/>
              <a:t>能会</a:t>
            </a:r>
            <a:r>
              <a:rPr lang="zh-CN" altLang="en-US" b="1" u="sng" dirty="0" smtClean="0"/>
              <a:t>低估</a:t>
            </a:r>
            <a:r>
              <a:rPr lang="zh-CN" altLang="en-US" dirty="0" smtClean="0"/>
              <a:t>美国实际的腐败程度</a:t>
            </a:r>
            <a:endParaRPr lang="en-US" dirty="0" smtClean="0"/>
          </a:p>
          <a:p>
            <a:pPr lvl="1"/>
            <a:r>
              <a:rPr lang="zh-CN" altLang="en-US" dirty="0" smtClean="0"/>
              <a:t>立法的变化会使影响条件发生改</a:t>
            </a:r>
            <a:r>
              <a:rPr lang="zh-CN" altLang="en-US" dirty="0" smtClean="0"/>
              <a:t>变</a:t>
            </a:r>
            <a:r>
              <a:rPr lang="zh-CN" altLang="en-US" dirty="0" smtClean="0"/>
              <a:t>：</a:t>
            </a:r>
            <a:r>
              <a:rPr lang="zh-CN" altLang="en-US" dirty="0" smtClean="0"/>
              <a:t>从</a:t>
            </a:r>
            <a:r>
              <a:rPr lang="zh-CN" altLang="en-US" dirty="0" smtClean="0"/>
              <a:t>法律实施</a:t>
            </a:r>
            <a:r>
              <a:rPr lang="zh-CN" altLang="en-US" b="1" dirty="0" smtClean="0"/>
              <a:t>之后</a:t>
            </a:r>
            <a:r>
              <a:rPr lang="en-US" dirty="0" smtClean="0"/>
              <a:t>(</a:t>
            </a:r>
            <a:r>
              <a:rPr lang="zh-CN" altLang="en-US" dirty="0" smtClean="0"/>
              <a:t>腐败</a:t>
            </a:r>
            <a:r>
              <a:rPr lang="en-US" dirty="0" smtClean="0"/>
              <a:t>) </a:t>
            </a:r>
            <a:r>
              <a:rPr lang="zh-CN" altLang="en-US" dirty="0" smtClean="0"/>
              <a:t>到法律实施</a:t>
            </a:r>
            <a:r>
              <a:rPr lang="zh-CN" altLang="en-US" b="1" dirty="0" smtClean="0"/>
              <a:t>之前</a:t>
            </a:r>
            <a:r>
              <a:rPr lang="en-US" dirty="0" smtClean="0"/>
              <a:t>(</a:t>
            </a:r>
            <a:r>
              <a:rPr lang="zh-CN" altLang="en-US" dirty="0" smtClean="0"/>
              <a:t>游说</a:t>
            </a:r>
            <a:r>
              <a:rPr lang="en-US" dirty="0" smtClean="0"/>
              <a:t>)</a:t>
            </a:r>
          </a:p>
          <a:p>
            <a:pPr lvl="1"/>
            <a:r>
              <a:rPr lang="en-US" altLang="zh-CN" dirty="0"/>
              <a:t>1910</a:t>
            </a:r>
            <a:r>
              <a:rPr lang="zh-CN" altLang="en-US" dirty="0"/>
              <a:t>年和</a:t>
            </a:r>
            <a:r>
              <a:rPr lang="en-US" altLang="zh-CN" dirty="0"/>
              <a:t>1925</a:t>
            </a:r>
            <a:r>
              <a:rPr lang="zh-CN" altLang="en-US" dirty="0"/>
              <a:t>年</a:t>
            </a:r>
            <a:r>
              <a:rPr lang="zh-CN" altLang="en-US" dirty="0" smtClean="0"/>
              <a:t>的</a:t>
            </a:r>
            <a:r>
              <a:rPr lang="en-US" altLang="zh-CN" dirty="0" smtClean="0"/>
              <a:t>《</a:t>
            </a:r>
            <a:r>
              <a:rPr lang="zh-CN" altLang="en-US" dirty="0" smtClean="0"/>
              <a:t>联邦反腐败行为法</a:t>
            </a:r>
            <a:r>
              <a:rPr lang="en-US" altLang="zh-CN" dirty="0" smtClean="0"/>
              <a:t>》</a:t>
            </a:r>
            <a:r>
              <a:rPr lang="zh-CN" altLang="en-US" dirty="0" smtClean="0"/>
              <a:t>，</a:t>
            </a:r>
            <a:r>
              <a:rPr lang="en-US" altLang="zh-CN" dirty="0"/>
              <a:t>1971</a:t>
            </a:r>
            <a:r>
              <a:rPr lang="zh-CN" altLang="en-US" dirty="0"/>
              <a:t>年和</a:t>
            </a:r>
            <a:r>
              <a:rPr lang="en-US" altLang="zh-CN" dirty="0"/>
              <a:t>1974</a:t>
            </a:r>
            <a:r>
              <a:rPr lang="zh-CN" altLang="en-US" dirty="0"/>
              <a:t>年</a:t>
            </a:r>
            <a:r>
              <a:rPr lang="zh-CN" altLang="en-US" dirty="0" smtClean="0"/>
              <a:t>的</a:t>
            </a:r>
            <a:r>
              <a:rPr lang="en-US" altLang="zh-CN" dirty="0" smtClean="0"/>
              <a:t>《</a:t>
            </a:r>
            <a:r>
              <a:rPr lang="zh-CN" altLang="en-US" dirty="0" smtClean="0"/>
              <a:t>联邦竞选法</a:t>
            </a:r>
            <a:r>
              <a:rPr lang="en-US" altLang="zh-CN" dirty="0" smtClean="0"/>
              <a:t>》</a:t>
            </a:r>
            <a:endParaRPr lang="en-US" dirty="0" smtClean="0"/>
          </a:p>
          <a:p>
            <a:r>
              <a:rPr lang="zh-CN" altLang="en-US" dirty="0"/>
              <a:t>构建的报纸指</a:t>
            </a:r>
            <a:r>
              <a:rPr lang="zh-CN" altLang="en-US" dirty="0" smtClean="0"/>
              <a:t>数</a:t>
            </a:r>
            <a:r>
              <a:rPr lang="zh-CN" altLang="en-US" dirty="0" smtClean="0"/>
              <a:t>（</a:t>
            </a:r>
            <a:r>
              <a:rPr lang="en-US" altLang="zh-CN" dirty="0" smtClean="0"/>
              <a:t>CNI</a:t>
            </a:r>
            <a:r>
              <a:rPr lang="zh-CN" altLang="en-US" dirty="0" smtClean="0"/>
              <a:t>）</a:t>
            </a:r>
            <a:r>
              <a:rPr lang="zh-CN" altLang="en-US" dirty="0" smtClean="0"/>
              <a:t>可</a:t>
            </a:r>
            <a:r>
              <a:rPr lang="zh-CN" altLang="en-US" dirty="0"/>
              <a:t>能</a:t>
            </a:r>
            <a:r>
              <a:rPr lang="zh-CN" altLang="en-US" dirty="0" smtClean="0"/>
              <a:t>会</a:t>
            </a:r>
            <a:r>
              <a:rPr lang="zh-CN" altLang="en-US" b="1" u="sng" dirty="0" smtClean="0"/>
              <a:t>高估</a:t>
            </a:r>
            <a:r>
              <a:rPr lang="zh-CN" altLang="en-US" dirty="0" smtClean="0"/>
              <a:t>中国</a:t>
            </a:r>
            <a:r>
              <a:rPr lang="zh-CN" altLang="en-US" dirty="0"/>
              <a:t>实际的腐败程度</a:t>
            </a:r>
            <a:endParaRPr lang="en-US" altLang="zh-CN" dirty="0"/>
          </a:p>
          <a:p>
            <a:pPr lvl="1"/>
            <a:r>
              <a:rPr lang="zh-CN" altLang="en-US" dirty="0" smtClean="0"/>
              <a:t>美国媒体在各方面有参与“排华风潮（</a:t>
            </a:r>
            <a:r>
              <a:rPr lang="en-US" altLang="zh-CN" dirty="0" smtClean="0"/>
              <a:t>China Bashing</a:t>
            </a:r>
            <a:r>
              <a:rPr lang="zh-CN" altLang="en-US" dirty="0" smtClean="0"/>
              <a:t>）”的倾向</a:t>
            </a:r>
            <a:r>
              <a:rPr lang="zh-CN" altLang="en-US" dirty="0" smtClean="0"/>
              <a:t>（</a:t>
            </a:r>
            <a:r>
              <a:rPr lang="en-US" altLang="zh-CN" dirty="0" smtClean="0"/>
              <a:t>Ramirez and </a:t>
            </a:r>
            <a:r>
              <a:rPr lang="en-US" altLang="zh-CN" dirty="0" err="1" smtClean="0"/>
              <a:t>Rong</a:t>
            </a:r>
            <a:r>
              <a:rPr lang="zh-CN" altLang="en-US" dirty="0" smtClean="0"/>
              <a:t>，</a:t>
            </a:r>
            <a:r>
              <a:rPr lang="en-US" altLang="zh-CN" dirty="0" smtClean="0"/>
              <a:t>2012</a:t>
            </a:r>
            <a:r>
              <a:rPr lang="zh-CN" altLang="en-US" dirty="0" smtClean="0"/>
              <a:t>；</a:t>
            </a:r>
            <a:r>
              <a:rPr lang="en-US" altLang="zh-CN" dirty="0" smtClean="0"/>
              <a:t>Ramirez</a:t>
            </a:r>
            <a:r>
              <a:rPr lang="zh-CN" altLang="en-US" dirty="0" smtClean="0"/>
              <a:t>，</a:t>
            </a:r>
            <a:r>
              <a:rPr lang="en-US" altLang="zh-CN" dirty="0" smtClean="0"/>
              <a:t>2012</a:t>
            </a:r>
            <a:endParaRPr lang="en-US" altLang="zh-CN" dirty="0"/>
          </a:p>
          <a:p>
            <a:pPr lvl="1"/>
            <a:r>
              <a:rPr lang="zh-CN" altLang="en-US" dirty="0" smtClean="0"/>
              <a:t>因此，即使是腐败的留言在美国也会受到持续的关注</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验证指数的有效性：</a:t>
            </a:r>
            <a:endParaRPr lang="en-US" dirty="0"/>
          </a:p>
        </p:txBody>
      </p:sp>
      <p:sp>
        <p:nvSpPr>
          <p:cNvPr id="3" name="Content Placeholder 2"/>
          <p:cNvSpPr>
            <a:spLocks noGrp="1"/>
          </p:cNvSpPr>
          <p:nvPr>
            <p:ph sz="quarter" idx="1"/>
          </p:nvPr>
        </p:nvSpPr>
        <p:spPr/>
        <p:txBody>
          <a:bodyPr>
            <a:normAutofit/>
          </a:bodyPr>
          <a:lstStyle/>
          <a:p>
            <a:r>
              <a:rPr lang="zh-CN" altLang="en-US" sz="3200" dirty="0" smtClean="0"/>
              <a:t>对透明国际组织</a:t>
            </a:r>
            <a:r>
              <a:rPr lang="en-US" altLang="zh-CN" sz="3200" dirty="0" smtClean="0"/>
              <a:t>1996</a:t>
            </a:r>
            <a:r>
              <a:rPr lang="zh-CN" altLang="en-US" sz="3200" dirty="0" smtClean="0"/>
              <a:t>年</a:t>
            </a:r>
            <a:r>
              <a:rPr lang="en-US" altLang="zh-CN" sz="3200" dirty="0" smtClean="0"/>
              <a:t>CPI</a:t>
            </a:r>
            <a:r>
              <a:rPr lang="zh-CN" altLang="en-US" sz="3200" dirty="0" smtClean="0"/>
              <a:t>指标涵盖的所有国家，构建基于报纸的腐败指标</a:t>
            </a:r>
            <a:endParaRPr lang="en-US" altLang="zh-CN" sz="3200" dirty="0" smtClean="0"/>
          </a:p>
          <a:p>
            <a:r>
              <a:rPr lang="zh-CN" altLang="en-US" sz="3200" dirty="0" smtClean="0"/>
              <a:t>检验透明国际的</a:t>
            </a:r>
            <a:r>
              <a:rPr lang="en-US" altLang="zh-CN" sz="3200" dirty="0" smtClean="0"/>
              <a:t>CPI</a:t>
            </a:r>
            <a:r>
              <a:rPr lang="zh-CN" altLang="en-US" sz="3200" dirty="0" smtClean="0"/>
              <a:t>与构建的指标间是否存在相关性</a:t>
            </a:r>
            <a:endParaRPr lang="en-US" altLang="zh-CN" sz="3200" dirty="0"/>
          </a:p>
          <a:p>
            <a:r>
              <a:rPr lang="zh-CN" altLang="en-US" sz="3200" dirty="0" smtClean="0"/>
              <a:t>正式的检验方法为，估计</a:t>
            </a:r>
            <a:r>
              <a:rPr lang="en-US" altLang="zh-CN" sz="3200" dirty="0" smtClean="0"/>
              <a:t>CNI</a:t>
            </a:r>
            <a:r>
              <a:rPr lang="zh-CN" altLang="en-US" sz="3200" dirty="0" smtClean="0"/>
              <a:t>（构建的报纸指标）关于透明国际</a:t>
            </a:r>
            <a:r>
              <a:rPr lang="en-US" altLang="zh-CN" sz="3200" dirty="0" smtClean="0"/>
              <a:t>CPI</a:t>
            </a:r>
            <a:r>
              <a:rPr lang="zh-CN" altLang="en-US" sz="3200" dirty="0" smtClean="0"/>
              <a:t>指标的回归方程</a:t>
            </a: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许多学者和专家表示：</a:t>
            </a:r>
            <a:endParaRPr lang="en-US" dirty="0"/>
          </a:p>
        </p:txBody>
      </p:sp>
      <p:sp>
        <p:nvSpPr>
          <p:cNvPr id="3" name="Content Placeholder 2"/>
          <p:cNvSpPr>
            <a:spLocks noGrp="1"/>
          </p:cNvSpPr>
          <p:nvPr>
            <p:ph sz="quarter" idx="1"/>
          </p:nvPr>
        </p:nvSpPr>
        <p:spPr/>
        <p:txBody>
          <a:bodyPr>
            <a:normAutofit/>
          </a:bodyPr>
          <a:lstStyle/>
          <a:p>
            <a:r>
              <a:rPr lang="zh-CN" altLang="en-US" sz="3200" dirty="0" smtClean="0"/>
              <a:t>中国当前的腐败问题非常严重</a:t>
            </a:r>
            <a:endParaRPr lang="en-US" sz="3200" dirty="0" smtClean="0"/>
          </a:p>
          <a:p>
            <a:r>
              <a:rPr lang="zh-CN" altLang="en-US" sz="3200" dirty="0" smtClean="0"/>
              <a:t>中国的腐败问题正在不断恶化</a:t>
            </a:r>
            <a:endParaRPr lang="en-US" altLang="zh-CN" sz="3200" dirty="0" smtClean="0"/>
          </a:p>
          <a:p>
            <a:r>
              <a:rPr lang="zh-CN" altLang="en-US" sz="3200" dirty="0" smtClean="0"/>
              <a:t>愈发严重的腐败问题将威胁到中国未来的经济发展和社会稳定</a:t>
            </a:r>
            <a:endParaRPr lang="en-US" altLang="zh-CN" sz="3200" dirty="0" smtClean="0"/>
          </a:p>
          <a:p>
            <a:r>
              <a:rPr lang="zh-CN" altLang="en-US" sz="3200" dirty="0" smtClean="0"/>
              <a:t>遏制腐败需要付出大量努力</a:t>
            </a:r>
            <a:endParaRPr lang="en-US" sz="32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smtClean="0"/>
              <a:t>基于报纸的腐败指标是否有效？</a:t>
            </a:r>
            <a:r>
              <a:rPr lang="en-US" altLang="zh-CN" dirty="0" smtClean="0"/>
              <a:t/>
            </a:r>
            <a:br>
              <a:rPr lang="en-US" altLang="zh-CN" dirty="0" smtClean="0"/>
            </a:br>
            <a:r>
              <a:rPr lang="en-US" altLang="zh-CN" dirty="0" smtClean="0"/>
              <a:t>——</a:t>
            </a:r>
            <a:r>
              <a:rPr lang="zh-CN" altLang="en-US" dirty="0" smtClean="0"/>
              <a:t>用透明国际组织的</a:t>
            </a:r>
            <a:r>
              <a:rPr lang="en-US" altLang="zh-CN" dirty="0" smtClean="0"/>
              <a:t>CPI</a:t>
            </a:r>
            <a:r>
              <a:rPr lang="zh-CN" altLang="en-US" dirty="0" smtClean="0"/>
              <a:t>进行检验</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45545708"/>
              </p:ext>
            </p:extLst>
          </p:nvPr>
        </p:nvGraphicFramePr>
        <p:xfrm>
          <a:off x="457200" y="1417642"/>
          <a:ext cx="8229599" cy="5030658"/>
        </p:xfrm>
        <a:graphic>
          <a:graphicData uri="http://schemas.openxmlformats.org/drawingml/2006/table">
            <a:tbl>
              <a:tblPr/>
              <a:tblGrid>
                <a:gridCol w="1684535"/>
                <a:gridCol w="1635823"/>
                <a:gridCol w="1636709"/>
                <a:gridCol w="1635823"/>
                <a:gridCol w="1636709"/>
              </a:tblGrid>
              <a:tr h="279481">
                <a:tc>
                  <a:txBody>
                    <a:bodyPr/>
                    <a:lstStyle/>
                    <a:p>
                      <a:pPr marL="0" marR="0">
                        <a:spcBef>
                          <a:spcPts val="0"/>
                        </a:spcBef>
                        <a:spcAft>
                          <a:spcPts val="0"/>
                        </a:spcAft>
                      </a:pPr>
                      <a:endParaRPr lang="en-US" sz="1600" dirty="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zh-CN" altLang="en-US" sz="1600" b="1" dirty="0" smtClean="0">
                          <a:solidFill>
                            <a:srgbClr val="000000"/>
                          </a:solidFill>
                          <a:latin typeface="Times New Roman"/>
                          <a:ea typeface="Times New Roman"/>
                          <a:cs typeface="Times New Roman"/>
                        </a:rPr>
                        <a:t>回归</a:t>
                      </a:r>
                      <a:r>
                        <a:rPr lang="en-US" altLang="zh-CN" sz="1600" b="1" dirty="0" smtClean="0">
                          <a:solidFill>
                            <a:srgbClr val="000000"/>
                          </a:solidFill>
                          <a:latin typeface="Times New Roman"/>
                          <a:ea typeface="Times New Roman"/>
                          <a:cs typeface="Times New Roman"/>
                        </a:rPr>
                        <a:t>1</a:t>
                      </a:r>
                      <a:endParaRPr lang="en-US" sz="1800" dirty="0">
                        <a:latin typeface="Times New Roman"/>
                        <a:ea typeface="SimSu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zh-CN" altLang="en-US" sz="1600" b="1" dirty="0" smtClean="0">
                          <a:solidFill>
                            <a:srgbClr val="000000"/>
                          </a:solidFill>
                          <a:latin typeface="Times New Roman"/>
                          <a:ea typeface="Times New Roman"/>
                          <a:cs typeface="Times New Roman"/>
                        </a:rPr>
                        <a:t>回归</a:t>
                      </a:r>
                      <a:r>
                        <a:rPr lang="en-US" sz="1600" b="1" dirty="0" smtClean="0">
                          <a:solidFill>
                            <a:srgbClr val="000000"/>
                          </a:solidFill>
                          <a:latin typeface="Times New Roman"/>
                          <a:ea typeface="Times New Roman"/>
                          <a:cs typeface="Times New Roman"/>
                        </a:rPr>
                        <a:t>2</a:t>
                      </a:r>
                      <a:endParaRPr lang="en-US" sz="18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zh-CN" altLang="en-US" sz="1600" b="1" dirty="0" smtClean="0">
                          <a:solidFill>
                            <a:srgbClr val="000000"/>
                          </a:solidFill>
                          <a:latin typeface="Times New Roman"/>
                          <a:ea typeface="Times New Roman"/>
                          <a:cs typeface="Times New Roman"/>
                        </a:rPr>
                        <a:t>回归</a:t>
                      </a:r>
                      <a:r>
                        <a:rPr lang="en-US" sz="1600" b="1" dirty="0" smtClean="0">
                          <a:solidFill>
                            <a:srgbClr val="000000"/>
                          </a:solidFill>
                          <a:latin typeface="Times New Roman"/>
                          <a:ea typeface="Times New Roman"/>
                          <a:cs typeface="Times New Roman"/>
                        </a:rPr>
                        <a:t>3</a:t>
                      </a:r>
                      <a:endParaRPr lang="en-US" sz="18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zh-CN" altLang="en-US" sz="1600" b="1" dirty="0" smtClean="0">
                          <a:solidFill>
                            <a:srgbClr val="000000"/>
                          </a:solidFill>
                          <a:latin typeface="Times New Roman"/>
                          <a:ea typeface="Times New Roman"/>
                          <a:cs typeface="Times New Roman"/>
                        </a:rPr>
                        <a:t>回归</a:t>
                      </a:r>
                      <a:r>
                        <a:rPr lang="en-US" sz="1600" b="1" dirty="0" smtClean="0">
                          <a:solidFill>
                            <a:srgbClr val="000000"/>
                          </a:solidFill>
                          <a:latin typeface="Times New Roman"/>
                          <a:ea typeface="Times New Roman"/>
                          <a:cs typeface="Times New Roman"/>
                        </a:rPr>
                        <a:t>4</a:t>
                      </a:r>
                      <a:endParaRPr lang="en-US" sz="18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79481">
                <a:tc>
                  <a:txBody>
                    <a:bodyPr/>
                    <a:lstStyle/>
                    <a:p>
                      <a:pPr marL="0" marR="0">
                        <a:spcBef>
                          <a:spcPts val="0"/>
                        </a:spcBef>
                        <a:spcAft>
                          <a:spcPts val="0"/>
                        </a:spcAft>
                      </a:pPr>
                      <a:r>
                        <a:rPr lang="en-US" sz="1600">
                          <a:solidFill>
                            <a:srgbClr val="000000"/>
                          </a:solidFill>
                          <a:latin typeface="Times New Roman"/>
                          <a:ea typeface="Times New Roman"/>
                          <a:cs typeface="Times New Roman"/>
                        </a:rPr>
                        <a:t>Constant</a:t>
                      </a:r>
                      <a:endParaRPr lang="en-US" sz="1800">
                        <a:latin typeface="Times New Roman"/>
                        <a:ea typeface="SimSu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6.115</a:t>
                      </a:r>
                      <a:endParaRPr lang="en-US" sz="1800">
                        <a:latin typeface="Times New Roman"/>
                        <a:ea typeface="SimSu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6.115</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0.407</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0.600</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(0.525)</a:t>
                      </a:r>
                      <a:endParaRPr lang="en-US" sz="1800">
                        <a:latin typeface="Times New Roman"/>
                        <a:ea typeface="SimSu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(0.525)</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(0.543)</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(0.451)</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i="1">
                          <a:solidFill>
                            <a:srgbClr val="000000"/>
                          </a:solidFill>
                          <a:latin typeface="Times New Roman"/>
                          <a:ea typeface="Times New Roman"/>
                          <a:cs typeface="Times New Roman"/>
                        </a:rPr>
                        <a:t>0.000</a:t>
                      </a:r>
                      <a:endParaRPr lang="en-US" sz="1800">
                        <a:latin typeface="Times New Roman"/>
                        <a:ea typeface="SimSu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i="1">
                          <a:solidFill>
                            <a:srgbClr val="000000"/>
                          </a:solidFill>
                          <a:latin typeface="Times New Roman"/>
                          <a:ea typeface="Times New Roman"/>
                          <a:cs typeface="Times New Roman"/>
                        </a:rPr>
                        <a:t>0.000</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i="1">
                          <a:solidFill>
                            <a:srgbClr val="000000"/>
                          </a:solidFill>
                          <a:latin typeface="Times New Roman"/>
                          <a:ea typeface="Times New Roman"/>
                          <a:cs typeface="Times New Roman"/>
                        </a:rPr>
                        <a:t>0.457</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i="1">
                          <a:solidFill>
                            <a:srgbClr val="000000"/>
                          </a:solidFill>
                          <a:latin typeface="Times New Roman"/>
                          <a:ea typeface="Times New Roman"/>
                          <a:cs typeface="Times New Roman"/>
                        </a:rPr>
                        <a:t>0.189</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79481">
                <a:tc>
                  <a:txBody>
                    <a:bodyPr/>
                    <a:lstStyle/>
                    <a:p>
                      <a:pPr marL="0" marR="0">
                        <a:spcBef>
                          <a:spcPts val="0"/>
                        </a:spcBef>
                        <a:spcAft>
                          <a:spcPts val="0"/>
                        </a:spcAft>
                      </a:pPr>
                      <a:r>
                        <a:rPr lang="en-US" sz="1600">
                          <a:solidFill>
                            <a:srgbClr val="000000"/>
                          </a:solidFill>
                          <a:latin typeface="Times New Roman"/>
                          <a:ea typeface="Times New Roman"/>
                          <a:cs typeface="Times New Roman"/>
                        </a:rPr>
                        <a:t>CNI-Politics</a:t>
                      </a:r>
                      <a:endParaRPr lang="en-US" sz="1800">
                        <a:latin typeface="Times New Roman"/>
                        <a:ea typeface="SimSu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-366.043</a:t>
                      </a:r>
                      <a:endParaRPr lang="en-US" sz="1800">
                        <a:latin typeface="Times New Roman"/>
                        <a:ea typeface="SimSu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(145.089)</a:t>
                      </a:r>
                      <a:endParaRPr lang="en-US" sz="1800">
                        <a:latin typeface="Times New Roman"/>
                        <a:ea typeface="SimSu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i="1">
                          <a:solidFill>
                            <a:srgbClr val="000000"/>
                          </a:solidFill>
                          <a:latin typeface="Times New Roman"/>
                          <a:ea typeface="Times New Roman"/>
                          <a:cs typeface="Times New Roman"/>
                        </a:rPr>
                        <a:t>0.015</a:t>
                      </a:r>
                      <a:endParaRPr lang="en-US" sz="1800">
                        <a:latin typeface="Times New Roman"/>
                        <a:ea typeface="SimSu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79481">
                <a:tc>
                  <a:txBody>
                    <a:bodyPr/>
                    <a:lstStyle/>
                    <a:p>
                      <a:pPr marL="0" marR="0">
                        <a:spcBef>
                          <a:spcPts val="0"/>
                        </a:spcBef>
                        <a:spcAft>
                          <a:spcPts val="0"/>
                        </a:spcAft>
                      </a:pPr>
                      <a:r>
                        <a:rPr lang="en-US" sz="1600">
                          <a:solidFill>
                            <a:srgbClr val="000000"/>
                          </a:solidFill>
                          <a:latin typeface="Times New Roman"/>
                          <a:ea typeface="Times New Roman"/>
                          <a:cs typeface="Times New Roman"/>
                        </a:rPr>
                        <a:t>CNI-January</a:t>
                      </a:r>
                      <a:endParaRPr lang="en-US" sz="1800">
                        <a:latin typeface="Times New Roman"/>
                        <a:ea typeface="SimSu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-120.680</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600" dirty="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(47.835)</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dirty="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i="1">
                          <a:solidFill>
                            <a:srgbClr val="000000"/>
                          </a:solidFill>
                          <a:latin typeface="Times New Roman"/>
                          <a:ea typeface="Times New Roman"/>
                          <a:cs typeface="Times New Roman"/>
                        </a:rPr>
                        <a:t>0.015</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79481">
                <a:tc>
                  <a:txBody>
                    <a:bodyPr/>
                    <a:lstStyle/>
                    <a:p>
                      <a:pPr marL="0" marR="0">
                        <a:spcBef>
                          <a:spcPts val="0"/>
                        </a:spcBef>
                        <a:spcAft>
                          <a:spcPts val="0"/>
                        </a:spcAft>
                      </a:pPr>
                      <a:r>
                        <a:rPr lang="en-US" sz="1600">
                          <a:solidFill>
                            <a:srgbClr val="000000"/>
                          </a:solidFill>
                          <a:latin typeface="Times New Roman"/>
                          <a:ea typeface="Times New Roman"/>
                          <a:cs typeface="Times New Roman"/>
                        </a:rPr>
                        <a:t>Log CNI-Politics</a:t>
                      </a:r>
                      <a:endParaRPr lang="en-US" sz="1800">
                        <a:latin typeface="Times New Roman"/>
                        <a:ea typeface="SimSu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-0.174</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(0.085)</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i="1">
                          <a:solidFill>
                            <a:srgbClr val="000000"/>
                          </a:solidFill>
                          <a:latin typeface="Times New Roman"/>
                          <a:ea typeface="Times New Roman"/>
                          <a:cs typeface="Times New Roman"/>
                        </a:rPr>
                        <a:t>0.045</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79481">
                <a:tc>
                  <a:txBody>
                    <a:bodyPr/>
                    <a:lstStyle/>
                    <a:p>
                      <a:pPr marL="0" marR="0">
                        <a:spcBef>
                          <a:spcPts val="0"/>
                        </a:spcBef>
                        <a:spcAft>
                          <a:spcPts val="0"/>
                        </a:spcAft>
                      </a:pPr>
                      <a:r>
                        <a:rPr lang="en-US" sz="1600">
                          <a:solidFill>
                            <a:srgbClr val="000000"/>
                          </a:solidFill>
                          <a:latin typeface="Times New Roman"/>
                          <a:ea typeface="Times New Roman"/>
                          <a:cs typeface="Times New Roman"/>
                        </a:rPr>
                        <a:t>Log CNI-January</a:t>
                      </a:r>
                      <a:endParaRPr lang="en-US" sz="1800">
                        <a:latin typeface="Times New Roman"/>
                        <a:ea typeface="SimSu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-0.174</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(0.085)</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r>
              <a:tr h="279481">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i="1">
                          <a:solidFill>
                            <a:srgbClr val="000000"/>
                          </a:solidFill>
                          <a:latin typeface="Times New Roman"/>
                          <a:ea typeface="Times New Roman"/>
                          <a:cs typeface="Times New Roman"/>
                        </a:rPr>
                        <a:t>0.045</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r>
              <a:tr h="279481">
                <a:tc>
                  <a:txBody>
                    <a:bodyPr/>
                    <a:lstStyle/>
                    <a:p>
                      <a:pPr marL="0" marR="0">
                        <a:spcBef>
                          <a:spcPts val="0"/>
                        </a:spcBef>
                        <a:spcAft>
                          <a:spcPts val="0"/>
                        </a:spcAft>
                      </a:pPr>
                      <a:r>
                        <a:rPr lang="zh-CN" altLang="en-US" sz="1600" dirty="0" smtClean="0">
                          <a:solidFill>
                            <a:srgbClr val="000000"/>
                          </a:solidFill>
                          <a:latin typeface="Times New Roman"/>
                          <a:ea typeface="Times New Roman"/>
                          <a:cs typeface="Times New Roman"/>
                        </a:rPr>
                        <a:t>样本数</a:t>
                      </a:r>
                      <a:endParaRPr lang="en-US" sz="1800" dirty="0">
                        <a:latin typeface="Times New Roman"/>
                        <a:ea typeface="SimSu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53</a:t>
                      </a:r>
                      <a:endParaRPr lang="en-US" sz="1800">
                        <a:latin typeface="Times New Roman"/>
                        <a:ea typeface="SimSu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53</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53</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53</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r>
              <a:tr h="279481">
                <a:tc>
                  <a:txBody>
                    <a:bodyPr/>
                    <a:lstStyle/>
                    <a:p>
                      <a:pPr marL="0" marR="0">
                        <a:spcBef>
                          <a:spcPts val="0"/>
                        </a:spcBef>
                        <a:spcAft>
                          <a:spcPts val="0"/>
                        </a:spcAft>
                      </a:pPr>
                      <a:r>
                        <a:rPr lang="zh-CN" altLang="en-US" sz="1600" dirty="0" smtClean="0">
                          <a:solidFill>
                            <a:srgbClr val="000000"/>
                          </a:solidFill>
                          <a:latin typeface="Times New Roman"/>
                          <a:ea typeface="Times New Roman"/>
                          <a:cs typeface="Times New Roman"/>
                        </a:rPr>
                        <a:t>调整的</a:t>
                      </a:r>
                      <a:r>
                        <a:rPr lang="en-US" sz="1600" dirty="0" smtClean="0">
                          <a:solidFill>
                            <a:srgbClr val="000000"/>
                          </a:solidFill>
                          <a:latin typeface="Times New Roman"/>
                          <a:ea typeface="Times New Roman"/>
                          <a:cs typeface="Times New Roman"/>
                        </a:rPr>
                        <a:t>R</a:t>
                      </a:r>
                      <a:r>
                        <a:rPr lang="zh-CN" altLang="en-US" sz="1600" dirty="0" smtClean="0">
                          <a:solidFill>
                            <a:srgbClr val="000000"/>
                          </a:solidFill>
                          <a:latin typeface="Times New Roman"/>
                          <a:ea typeface="Times New Roman"/>
                          <a:cs typeface="Times New Roman"/>
                        </a:rPr>
                        <a:t>方</a:t>
                      </a:r>
                      <a:endParaRPr lang="en-US" sz="1800" dirty="0">
                        <a:latin typeface="Times New Roman"/>
                        <a:ea typeface="SimSun"/>
                        <a:cs typeface="Times New Roman"/>
                      </a:endParaRPr>
                    </a:p>
                  </a:txBody>
                  <a:tcPr marL="68580" marR="68580" marT="0" marB="0" anchor="b">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0.076</a:t>
                      </a:r>
                      <a:endParaRPr lang="en-US" sz="1800">
                        <a:latin typeface="Times New Roman"/>
                        <a:ea typeface="SimSun"/>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0.076</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solidFill>
                            <a:srgbClr val="000000"/>
                          </a:solidFill>
                          <a:latin typeface="Times New Roman"/>
                          <a:ea typeface="Times New Roman"/>
                          <a:cs typeface="Times New Roman"/>
                        </a:rPr>
                        <a:t>0.079</a:t>
                      </a:r>
                      <a:endParaRPr lang="en-US" sz="180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dirty="0">
                          <a:solidFill>
                            <a:srgbClr val="000000"/>
                          </a:solidFill>
                          <a:latin typeface="Times New Roman"/>
                          <a:ea typeface="Times New Roman"/>
                          <a:cs typeface="Times New Roman"/>
                        </a:rPr>
                        <a:t>0.079</a:t>
                      </a:r>
                      <a:endParaRPr lang="en-US" sz="1800" dirty="0">
                        <a:latin typeface="Times New Roman"/>
                        <a:ea typeface="SimSun"/>
                        <a:cs typeface="Times New Roman"/>
                      </a:endParaRPr>
                    </a:p>
                  </a:txBody>
                  <a:tcPr marL="68580" marR="68580" marT="0" marB="0" anchor="b">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tcPr>
                </a:tc>
              </a:tr>
            </a:tbl>
          </a:graphicData>
        </a:graphic>
      </p:graphicFrame>
      <p:sp>
        <p:nvSpPr>
          <p:cNvPr id="4" name="Oval 3"/>
          <p:cNvSpPr/>
          <p:nvPr/>
        </p:nvSpPr>
        <p:spPr>
          <a:xfrm rot="1594775">
            <a:off x="2273884" y="3234072"/>
            <a:ext cx="7182687" cy="1971214"/>
          </a:xfrm>
          <a:prstGeom prst="ellipse">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zh-CN" altLang="en-US" sz="2800" b="1" dirty="0" smtClean="0"/>
              <a:t>报纸腐败指标（相对于“政治”新闻）相对于透明国际组织的</a:t>
            </a:r>
            <a:r>
              <a:rPr lang="en-US" altLang="zh-CN" sz="2800" b="1" dirty="0" smtClean="0"/>
              <a:t>CPI</a:t>
            </a:r>
            <a:r>
              <a:rPr lang="zh-CN" altLang="en-US" sz="2800" b="1" dirty="0" smtClean="0"/>
              <a:t>（清廉指数）指标</a:t>
            </a:r>
            <a:endParaRPr lang="en-US" sz="2800" dirty="0"/>
          </a:p>
        </p:txBody>
      </p:sp>
      <p:pic>
        <p:nvPicPr>
          <p:cNvPr id="33794" name="Chart 9"/>
          <p:cNvPicPr>
            <a:picLocks noChangeArrowheads="1"/>
          </p:cNvPicPr>
          <p:nvPr/>
        </p:nvPicPr>
        <p:blipFill>
          <a:blip r:embed="rId2"/>
          <a:srcRect/>
          <a:stretch>
            <a:fillRect/>
          </a:stretch>
        </p:blipFill>
        <p:spPr bwMode="auto">
          <a:xfrm>
            <a:off x="457200" y="1417637"/>
            <a:ext cx="8229600" cy="5078165"/>
          </a:xfrm>
          <a:prstGeom prst="rect">
            <a:avLst/>
          </a:prstGeom>
          <a:noFill/>
          <a:ln w="9525">
            <a:noFill/>
            <a:miter lim="800000"/>
            <a:headEnd/>
            <a:tailEnd/>
          </a:ln>
        </p:spPr>
      </p:pic>
      <p:sp>
        <p:nvSpPr>
          <p:cNvPr id="4" name="Oval 3"/>
          <p:cNvSpPr/>
          <p:nvPr/>
        </p:nvSpPr>
        <p:spPr>
          <a:xfrm>
            <a:off x="2850078" y="1721922"/>
            <a:ext cx="724395" cy="700644"/>
          </a:xfrm>
          <a:prstGeom prst="ellipse">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zh-CN" altLang="en-US" dirty="0" smtClean="0"/>
              <a:t>结论</a:t>
            </a:r>
            <a:endParaRPr lang="en-US" dirty="0"/>
          </a:p>
        </p:txBody>
      </p:sp>
      <p:sp>
        <p:nvSpPr>
          <p:cNvPr id="4" name="Content Placeholder 3"/>
          <p:cNvSpPr>
            <a:spLocks noGrp="1"/>
          </p:cNvSpPr>
          <p:nvPr>
            <p:ph sz="quarter" idx="1"/>
          </p:nvPr>
        </p:nvSpPr>
        <p:spPr/>
        <p:txBody>
          <a:bodyPr>
            <a:normAutofit lnSpcReduction="10000"/>
          </a:bodyPr>
          <a:lstStyle/>
          <a:p>
            <a:r>
              <a:rPr lang="zh-CN" altLang="en-US" dirty="0" smtClean="0"/>
              <a:t>本研究将中国的腐败情况同美国的历史经验进行了比较</a:t>
            </a:r>
            <a:endParaRPr lang="en-US" altLang="zh-CN" dirty="0" smtClean="0"/>
          </a:p>
          <a:p>
            <a:r>
              <a:rPr lang="zh-CN" altLang="en-US" dirty="0" smtClean="0"/>
              <a:t>比较表明，中国在</a:t>
            </a:r>
            <a:r>
              <a:rPr lang="en-US" altLang="zh-CN" dirty="0" smtClean="0"/>
              <a:t>1990</a:t>
            </a:r>
            <a:r>
              <a:rPr lang="zh-CN" altLang="en-US" dirty="0" smtClean="0"/>
              <a:t>年代中期与美国在</a:t>
            </a:r>
            <a:r>
              <a:rPr lang="en-US" altLang="zh-CN" dirty="0" smtClean="0"/>
              <a:t>1870</a:t>
            </a:r>
            <a:r>
              <a:rPr lang="zh-CN" altLang="en-US" dirty="0" smtClean="0"/>
              <a:t>年代，两国人均收入水平相似时，中国的腐败程度远低于美国。美国的腐败程度是中国的</a:t>
            </a:r>
            <a:r>
              <a:rPr lang="en-US" altLang="zh-CN" dirty="0" smtClean="0"/>
              <a:t>7</a:t>
            </a:r>
            <a:r>
              <a:rPr lang="zh-CN" altLang="en-US" dirty="0" smtClean="0"/>
              <a:t>到</a:t>
            </a:r>
            <a:r>
              <a:rPr lang="en-US" altLang="zh-CN" dirty="0" smtClean="0"/>
              <a:t>9</a:t>
            </a:r>
            <a:r>
              <a:rPr lang="zh-CN" altLang="en-US" dirty="0" smtClean="0"/>
              <a:t>倍</a:t>
            </a:r>
            <a:endParaRPr lang="en-US" dirty="0" smtClean="0"/>
          </a:p>
          <a:p>
            <a:r>
              <a:rPr lang="zh-CN" altLang="en-US" dirty="0" smtClean="0"/>
              <a:t>当前中国的腐败并不比美国在</a:t>
            </a:r>
            <a:r>
              <a:rPr lang="en-US" altLang="zh-CN" dirty="0" smtClean="0"/>
              <a:t>1920</a:t>
            </a:r>
            <a:r>
              <a:rPr lang="zh-CN" altLang="en-US" dirty="0" smtClean="0"/>
              <a:t>年代后期严重</a:t>
            </a:r>
            <a:endParaRPr lang="en-US" altLang="zh-CN" dirty="0" smtClean="0"/>
          </a:p>
          <a:p>
            <a:r>
              <a:rPr lang="zh-CN" altLang="en-US" dirty="0" smtClean="0"/>
              <a:t>由于对中国的腐败有夸大的成分，且对美国的腐败存在低估，美国的腐败问题实际要远比中国严重</a:t>
            </a:r>
            <a:endParaRPr lang="en-US" altLang="zh-CN" dirty="0" smtClean="0"/>
          </a:p>
          <a:p>
            <a:r>
              <a:rPr lang="zh-CN" altLang="en-US" dirty="0" smtClean="0"/>
              <a:t>从美国的历史经验看，中国的腐败并</a:t>
            </a:r>
            <a:r>
              <a:rPr lang="zh-CN" altLang="en-US" b="1" dirty="0" smtClean="0"/>
              <a:t>没有</a:t>
            </a:r>
            <a:r>
              <a:rPr lang="zh-CN" altLang="en-US" dirty="0" smtClean="0"/>
              <a:t>失控</a:t>
            </a:r>
            <a:endParaRPr lang="en-US" dirty="0" smtClean="0"/>
          </a:p>
          <a:p>
            <a:r>
              <a:rPr lang="zh-CN" altLang="en-US" dirty="0" smtClean="0"/>
              <a:t>时间序列的形态表明，中国的腐败很可能将随着经济发展而减少</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这一研究认为</a:t>
            </a:r>
            <a:r>
              <a:rPr lang="zh-CN" altLang="zh-CN" dirty="0" smtClean="0"/>
              <a:t>……</a:t>
            </a:r>
            <a:endParaRPr lang="en-US" dirty="0"/>
          </a:p>
        </p:txBody>
      </p:sp>
      <p:sp>
        <p:nvSpPr>
          <p:cNvPr id="3" name="Content Placeholder 2"/>
          <p:cNvSpPr>
            <a:spLocks noGrp="1"/>
          </p:cNvSpPr>
          <p:nvPr>
            <p:ph sz="quarter" idx="1"/>
          </p:nvPr>
        </p:nvSpPr>
        <p:spPr/>
        <p:txBody>
          <a:bodyPr>
            <a:normAutofit/>
          </a:bodyPr>
          <a:lstStyle/>
          <a:p>
            <a:r>
              <a:rPr lang="zh-CN" altLang="en-US" sz="3600" dirty="0" smtClean="0"/>
              <a:t>腐败与社会不稳定、经济增长下降相关</a:t>
            </a:r>
            <a:endParaRPr lang="en-US" altLang="zh-CN" sz="3600" dirty="0" smtClean="0"/>
          </a:p>
          <a:p>
            <a:r>
              <a:rPr lang="zh-CN" altLang="en-US" sz="3600" dirty="0" smtClean="0"/>
              <a:t>但世界上没有哪个国家没有腐败问题</a:t>
            </a:r>
            <a:endParaRPr lang="en-US" sz="3600" dirty="0" smtClean="0"/>
          </a:p>
          <a:p>
            <a:r>
              <a:rPr lang="zh-CN" altLang="en-US" sz="3600" dirty="0" smtClean="0"/>
              <a:t>完全杜绝腐败的代价非常巨大，无人能承担</a:t>
            </a:r>
            <a:endParaRPr lang="en-US" altLang="zh-CN" dirty="0"/>
          </a:p>
          <a:p>
            <a:r>
              <a:rPr lang="zh-CN" altLang="en-US" sz="3600" dirty="0" smtClean="0"/>
              <a:t>因此真正的问题是：中国应当承受多大程度的腐败？</a:t>
            </a:r>
            <a:endParaRPr lang="en-US" altLang="zh-CN" sz="36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ea"/>
              </a:rPr>
              <a:t>“最优”</a:t>
            </a:r>
            <a:r>
              <a:rPr lang="zh-CN" altLang="en-US" b="1" dirty="0" smtClean="0">
                <a:latin typeface="+mj-ea"/>
              </a:rPr>
              <a:t>的</a:t>
            </a:r>
            <a:r>
              <a:rPr lang="en-US" b="1" dirty="0" smtClean="0">
                <a:latin typeface="+mj-ea"/>
              </a:rPr>
              <a:t>腐败程度</a:t>
            </a:r>
            <a:r>
              <a:rPr lang="en-US" b="1" dirty="0">
                <a:latin typeface="+mj-ea"/>
              </a:rPr>
              <a:t>：</a:t>
            </a:r>
          </a:p>
        </p:txBody>
      </p:sp>
      <p:sp>
        <p:nvSpPr>
          <p:cNvPr id="3" name="Content Placeholder 2"/>
          <p:cNvSpPr>
            <a:spLocks noGrp="1"/>
          </p:cNvSpPr>
          <p:nvPr>
            <p:ph sz="quarter" idx="1"/>
          </p:nvPr>
        </p:nvSpPr>
        <p:spPr/>
        <p:txBody>
          <a:bodyPr>
            <a:normAutofit/>
          </a:bodyPr>
          <a:lstStyle/>
          <a:p>
            <a:r>
              <a:rPr lang="zh-CN" altLang="en-US" sz="3600" dirty="0" smtClean="0"/>
              <a:t>理论没有告诉我们腐败的程度应该在多少合适</a:t>
            </a:r>
            <a:endParaRPr lang="en-US" sz="3600" dirty="0" smtClean="0"/>
          </a:p>
          <a:p>
            <a:r>
              <a:rPr lang="zh-CN" altLang="en-US" sz="3600" dirty="0" smtClean="0"/>
              <a:t>因此，从实证的角度解决这一问题更为恰当</a:t>
            </a:r>
            <a:endParaRPr lang="en-US" sz="3600" dirty="0" smtClean="0"/>
          </a:p>
          <a:p>
            <a:r>
              <a:rPr lang="zh-CN" altLang="en-US" sz="3600" dirty="0" smtClean="0"/>
              <a:t>根据其他国家的经验，腐败会随着国家的发展经历一个“生命周期”</a:t>
            </a:r>
            <a:endParaRPr lang="en-US" sz="3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dirty="0" smtClean="0"/>
              <a:t>腐败的生命周期</a:t>
            </a:r>
            <a:endParaRPr lang="en-US" dirty="0"/>
          </a:p>
        </p:txBody>
      </p:sp>
      <p:cxnSp>
        <p:nvCxnSpPr>
          <p:cNvPr id="6" name="Straight Arrow Connector 5"/>
          <p:cNvCxnSpPr/>
          <p:nvPr/>
        </p:nvCxnSpPr>
        <p:spPr>
          <a:xfrm flipV="1">
            <a:off x="783771" y="1959429"/>
            <a:ext cx="11876" cy="37763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783771" y="5735782"/>
            <a:ext cx="656705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795647" y="1774763"/>
            <a:ext cx="1365662" cy="369332"/>
          </a:xfrm>
          <a:prstGeom prst="rect">
            <a:avLst/>
          </a:prstGeom>
          <a:noFill/>
        </p:spPr>
        <p:txBody>
          <a:bodyPr wrap="square" rtlCol="0">
            <a:spAutoFit/>
          </a:bodyPr>
          <a:lstStyle/>
          <a:p>
            <a:r>
              <a:rPr lang="zh-CN" altLang="en-US" dirty="0" smtClean="0"/>
              <a:t>腐败程度</a:t>
            </a:r>
            <a:endParaRPr lang="en-US" dirty="0"/>
          </a:p>
        </p:txBody>
      </p:sp>
      <p:sp>
        <p:nvSpPr>
          <p:cNvPr id="10" name="TextBox 9"/>
          <p:cNvSpPr txBox="1"/>
          <p:nvPr/>
        </p:nvSpPr>
        <p:spPr>
          <a:xfrm>
            <a:off x="6270172" y="5735782"/>
            <a:ext cx="2416628" cy="369332"/>
          </a:xfrm>
          <a:prstGeom prst="rect">
            <a:avLst/>
          </a:prstGeom>
          <a:noFill/>
        </p:spPr>
        <p:txBody>
          <a:bodyPr wrap="square" rtlCol="0">
            <a:spAutoFit/>
          </a:bodyPr>
          <a:lstStyle/>
          <a:p>
            <a:r>
              <a:rPr lang="zh-CN" altLang="en-US" dirty="0" smtClean="0"/>
              <a:t>人均国内生产总值</a:t>
            </a:r>
            <a:endParaRPr lang="en-US" dirty="0"/>
          </a:p>
        </p:txBody>
      </p:sp>
      <p:sp>
        <p:nvSpPr>
          <p:cNvPr id="11" name="Freeform 10"/>
          <p:cNvSpPr/>
          <p:nvPr/>
        </p:nvSpPr>
        <p:spPr>
          <a:xfrm>
            <a:off x="926275" y="3038104"/>
            <a:ext cx="5818909" cy="2578925"/>
          </a:xfrm>
          <a:custGeom>
            <a:avLst/>
            <a:gdLst>
              <a:gd name="connsiteX0" fmla="*/ 0 w 5818909"/>
              <a:gd name="connsiteY0" fmla="*/ 2495797 h 2578925"/>
              <a:gd name="connsiteX1" fmla="*/ 593767 w 5818909"/>
              <a:gd name="connsiteY1" fmla="*/ 2483922 h 2578925"/>
              <a:gd name="connsiteX2" fmla="*/ 902525 w 5818909"/>
              <a:gd name="connsiteY2" fmla="*/ 2388919 h 2578925"/>
              <a:gd name="connsiteX3" fmla="*/ 1318161 w 5818909"/>
              <a:gd name="connsiteY3" fmla="*/ 1866405 h 2578925"/>
              <a:gd name="connsiteX4" fmla="*/ 1805050 w 5818909"/>
              <a:gd name="connsiteY4" fmla="*/ 1023257 h 2578925"/>
              <a:gd name="connsiteX5" fmla="*/ 2185060 w 5818909"/>
              <a:gd name="connsiteY5" fmla="*/ 168234 h 2578925"/>
              <a:gd name="connsiteX6" fmla="*/ 2873829 w 5818909"/>
              <a:gd name="connsiteY6" fmla="*/ 13854 h 2578925"/>
              <a:gd name="connsiteX7" fmla="*/ 3325091 w 5818909"/>
              <a:gd name="connsiteY7" fmla="*/ 203860 h 2578925"/>
              <a:gd name="connsiteX8" fmla="*/ 3574473 w 5818909"/>
              <a:gd name="connsiteY8" fmla="*/ 619496 h 2578925"/>
              <a:gd name="connsiteX9" fmla="*/ 3705102 w 5818909"/>
              <a:gd name="connsiteY9" fmla="*/ 999506 h 2578925"/>
              <a:gd name="connsiteX10" fmla="*/ 3966359 w 5818909"/>
              <a:gd name="connsiteY10" fmla="*/ 1617023 h 2578925"/>
              <a:gd name="connsiteX11" fmla="*/ 4275117 w 5818909"/>
              <a:gd name="connsiteY11" fmla="*/ 2198914 h 2578925"/>
              <a:gd name="connsiteX12" fmla="*/ 5058889 w 5818909"/>
              <a:gd name="connsiteY12" fmla="*/ 2519548 h 2578925"/>
              <a:gd name="connsiteX13" fmla="*/ 5818909 w 5818909"/>
              <a:gd name="connsiteY13" fmla="*/ 2555174 h 2578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18909" h="2578925">
                <a:moveTo>
                  <a:pt x="0" y="2495797"/>
                </a:moveTo>
                <a:lnTo>
                  <a:pt x="593767" y="2483922"/>
                </a:lnTo>
                <a:cubicBezTo>
                  <a:pt x="744188" y="2466109"/>
                  <a:pt x="781793" y="2491839"/>
                  <a:pt x="902525" y="2388919"/>
                </a:cubicBezTo>
                <a:cubicBezTo>
                  <a:pt x="1023257" y="2286000"/>
                  <a:pt x="1167740" y="2094015"/>
                  <a:pt x="1318161" y="1866405"/>
                </a:cubicBezTo>
                <a:cubicBezTo>
                  <a:pt x="1468582" y="1638795"/>
                  <a:pt x="1660567" y="1306285"/>
                  <a:pt x="1805050" y="1023257"/>
                </a:cubicBezTo>
                <a:cubicBezTo>
                  <a:pt x="1949533" y="740229"/>
                  <a:pt x="2006930" y="336468"/>
                  <a:pt x="2185060" y="168234"/>
                </a:cubicBezTo>
                <a:cubicBezTo>
                  <a:pt x="2363190" y="0"/>
                  <a:pt x="2683824" y="7916"/>
                  <a:pt x="2873829" y="13854"/>
                </a:cubicBezTo>
                <a:cubicBezTo>
                  <a:pt x="3063834" y="19792"/>
                  <a:pt x="3208317" y="102920"/>
                  <a:pt x="3325091" y="203860"/>
                </a:cubicBezTo>
                <a:cubicBezTo>
                  <a:pt x="3441865" y="304800"/>
                  <a:pt x="3511138" y="486888"/>
                  <a:pt x="3574473" y="619496"/>
                </a:cubicBezTo>
                <a:cubicBezTo>
                  <a:pt x="3637808" y="752104"/>
                  <a:pt x="3639788" y="833252"/>
                  <a:pt x="3705102" y="999506"/>
                </a:cubicBezTo>
                <a:cubicBezTo>
                  <a:pt x="3770416" y="1165760"/>
                  <a:pt x="3871357" y="1417122"/>
                  <a:pt x="3966359" y="1617023"/>
                </a:cubicBezTo>
                <a:cubicBezTo>
                  <a:pt x="4061361" y="1816924"/>
                  <a:pt x="4093029" y="2048493"/>
                  <a:pt x="4275117" y="2198914"/>
                </a:cubicBezTo>
                <a:cubicBezTo>
                  <a:pt x="4457205" y="2349335"/>
                  <a:pt x="4801590" y="2460171"/>
                  <a:pt x="5058889" y="2519548"/>
                </a:cubicBezTo>
                <a:cubicBezTo>
                  <a:pt x="5316188" y="2578925"/>
                  <a:pt x="5567548" y="2567049"/>
                  <a:pt x="5818909" y="2555174"/>
                </a:cubicBezTo>
              </a:path>
            </a:pathLst>
          </a:custGeom>
          <a:ln w="635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Up Arrow 11"/>
          <p:cNvSpPr/>
          <p:nvPr/>
        </p:nvSpPr>
        <p:spPr>
          <a:xfrm rot="1931772">
            <a:off x="1799111" y="3038105"/>
            <a:ext cx="724395" cy="1866405"/>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Up Arrow 12"/>
          <p:cNvSpPr/>
          <p:nvPr/>
        </p:nvSpPr>
        <p:spPr>
          <a:xfrm rot="8910785">
            <a:off x="4771734" y="3035820"/>
            <a:ext cx="724395" cy="1866405"/>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zh-CN" altLang="en-US" b="1" dirty="0" smtClean="0"/>
              <a:t>不同学科学者都强调了这一倒</a:t>
            </a:r>
            <a:r>
              <a:rPr lang="en-US" altLang="zh-CN" b="1" dirty="0" smtClean="0"/>
              <a:t>U</a:t>
            </a:r>
            <a:r>
              <a:rPr lang="zh-CN" altLang="en-US" b="1" dirty="0" smtClean="0"/>
              <a:t>型曲线：</a:t>
            </a:r>
            <a:endParaRPr lang="en-US" b="1" dirty="0"/>
          </a:p>
        </p:txBody>
      </p:sp>
      <p:sp>
        <p:nvSpPr>
          <p:cNvPr id="4" name="Content Placeholder 3"/>
          <p:cNvSpPr>
            <a:spLocks noGrp="1"/>
          </p:cNvSpPr>
          <p:nvPr>
            <p:ph sz="quarter" idx="1"/>
          </p:nvPr>
        </p:nvSpPr>
        <p:spPr/>
        <p:txBody>
          <a:bodyPr>
            <a:normAutofit/>
          </a:bodyPr>
          <a:lstStyle/>
          <a:p>
            <a:r>
              <a:rPr lang="zh-CN" altLang="en-US" dirty="0" smtClean="0"/>
              <a:t>政治学家</a:t>
            </a:r>
            <a:endParaRPr lang="en-US" dirty="0" smtClean="0"/>
          </a:p>
          <a:p>
            <a:pPr lvl="1"/>
            <a:r>
              <a:rPr lang="en-US" altLang="zh-CN" sz="1600" dirty="0" smtClean="0"/>
              <a:t>Samuel Huntington</a:t>
            </a:r>
            <a:endParaRPr lang="en-US" sz="1600" dirty="0" smtClean="0"/>
          </a:p>
          <a:p>
            <a:r>
              <a:rPr lang="zh-CN" altLang="en-US" dirty="0" smtClean="0"/>
              <a:t>社会学家</a:t>
            </a:r>
            <a:r>
              <a:rPr lang="en-US" dirty="0" smtClean="0"/>
              <a:t> </a:t>
            </a:r>
          </a:p>
          <a:p>
            <a:pPr lvl="1"/>
            <a:r>
              <a:rPr lang="en-US" altLang="zh-CN" sz="1600" dirty="0" smtClean="0"/>
              <a:t>Robin Theobald</a:t>
            </a:r>
            <a:endParaRPr lang="en-US" sz="1600" dirty="0" smtClean="0"/>
          </a:p>
          <a:p>
            <a:r>
              <a:rPr lang="zh-CN" altLang="en-US" dirty="0" smtClean="0"/>
              <a:t>经济学家</a:t>
            </a:r>
            <a:endParaRPr lang="en-US" dirty="0" smtClean="0"/>
          </a:p>
          <a:p>
            <a:pPr lvl="1"/>
            <a:r>
              <a:rPr lang="en-US" altLang="zh-CN" sz="1600" dirty="0" smtClean="0"/>
              <a:t>J</a:t>
            </a:r>
            <a:r>
              <a:rPr lang="en-US" altLang="zh-CN" sz="1600" dirty="0" smtClean="0"/>
              <a:t>.J </a:t>
            </a:r>
            <a:r>
              <a:rPr lang="en-US" altLang="zh-CN" sz="1600" dirty="0" err="1" smtClean="0"/>
              <a:t>Lafont</a:t>
            </a:r>
            <a:endParaRPr lang="en-US" altLang="zh-CN" sz="1600" dirty="0" smtClean="0"/>
          </a:p>
          <a:p>
            <a:pPr lvl="1"/>
            <a:r>
              <a:rPr lang="en-US" altLang="zh-CN" sz="1600" dirty="0" err="1" smtClean="0"/>
              <a:t>Pranab</a:t>
            </a:r>
            <a:r>
              <a:rPr lang="en-US" altLang="zh-CN" sz="1600" dirty="0" smtClean="0"/>
              <a:t> </a:t>
            </a:r>
            <a:r>
              <a:rPr lang="en-US" altLang="zh-CN" sz="1600" dirty="0" err="1" smtClean="0"/>
              <a:t>Bardhan</a:t>
            </a:r>
            <a:endParaRPr lang="en-US" sz="1600" dirty="0" smtClean="0"/>
          </a:p>
          <a:p>
            <a:r>
              <a:rPr lang="zh-CN" altLang="en-US" dirty="0" smtClean="0"/>
              <a:t>历史学</a:t>
            </a:r>
            <a:r>
              <a:rPr lang="zh-CN" altLang="en-US" dirty="0" smtClean="0"/>
              <a:t>家</a:t>
            </a:r>
            <a:endParaRPr lang="en-US" altLang="zh-CN" dirty="0" smtClean="0"/>
          </a:p>
          <a:p>
            <a:pPr lvl="1"/>
            <a:r>
              <a:rPr lang="en-US" altLang="zh-CN" sz="1600" dirty="0" smtClean="0"/>
              <a:t>Richard Hofstadter</a:t>
            </a:r>
            <a:endParaRPr lang="en-US" sz="1050" dirty="0" smtClean="0"/>
          </a:p>
          <a:p>
            <a:r>
              <a:rPr lang="zh-CN" altLang="en-US" dirty="0" smtClean="0"/>
              <a:t>经济史</a:t>
            </a:r>
            <a:r>
              <a:rPr lang="zh-CN" altLang="en-US" dirty="0" smtClean="0"/>
              <a:t>学家</a:t>
            </a:r>
            <a:endParaRPr lang="en-US" altLang="zh-CN" dirty="0" smtClean="0"/>
          </a:p>
          <a:p>
            <a:pPr lvl="1"/>
            <a:r>
              <a:rPr lang="en-US" altLang="zh-CN" sz="1600" dirty="0" smtClean="0"/>
              <a:t>Ed </a:t>
            </a:r>
            <a:r>
              <a:rPr lang="en-US" altLang="zh-CN" sz="1600" dirty="0" err="1" smtClean="0"/>
              <a:t>Glaeser</a:t>
            </a:r>
            <a:endParaRPr lang="en-US" altLang="zh-CN" sz="1600" dirty="0"/>
          </a:p>
          <a:p>
            <a:pPr lvl="1"/>
            <a:r>
              <a:rPr lang="en-US" altLang="zh-CN" sz="1600" dirty="0" smtClean="0"/>
              <a:t>Claudia </a:t>
            </a:r>
            <a:r>
              <a:rPr lang="en-US" altLang="zh-CN" sz="1600" dirty="0" err="1" smtClean="0"/>
              <a:t>Goldin</a:t>
            </a:r>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本研究主要贡献：</a:t>
            </a:r>
            <a:endParaRPr lang="en-US" dirty="0"/>
          </a:p>
        </p:txBody>
      </p:sp>
      <p:sp>
        <p:nvSpPr>
          <p:cNvPr id="3" name="Content Placeholder 2"/>
          <p:cNvSpPr>
            <a:spLocks noGrp="1"/>
          </p:cNvSpPr>
          <p:nvPr>
            <p:ph sz="quarter" idx="1"/>
          </p:nvPr>
        </p:nvSpPr>
        <p:spPr/>
        <p:txBody>
          <a:bodyPr>
            <a:noAutofit/>
          </a:bodyPr>
          <a:lstStyle/>
          <a:p>
            <a:r>
              <a:rPr lang="zh-CN" altLang="en-US" sz="3200" dirty="0" smtClean="0"/>
              <a:t>基于实证文献建立分析框架，评估中国在过去</a:t>
            </a:r>
            <a:r>
              <a:rPr lang="en-US" altLang="zh-CN" sz="3200" dirty="0" smtClean="0"/>
              <a:t>15</a:t>
            </a:r>
            <a:r>
              <a:rPr lang="zh-CN" altLang="en-US" sz="3200" dirty="0" smtClean="0"/>
              <a:t>年的腐败情况</a:t>
            </a:r>
            <a:endParaRPr lang="en-US" altLang="zh-CN" sz="3200" dirty="0" smtClean="0"/>
          </a:p>
          <a:p>
            <a:r>
              <a:rPr lang="zh-CN" altLang="en-US" sz="3200" dirty="0" smtClean="0"/>
              <a:t>将中国的腐败情况与美国在经济发展程度与中国相似时期的腐败历史进行比较</a:t>
            </a:r>
            <a:endParaRPr lang="en-US" altLang="zh-CN" sz="3200" dirty="0" smtClean="0"/>
          </a:p>
          <a:p>
            <a:r>
              <a:rPr lang="zh-CN" altLang="en-US" sz="3200" dirty="0" smtClean="0"/>
              <a:t>构建中美两国基于报纸的腐败指标</a:t>
            </a:r>
            <a:endParaRPr lang="en-US" sz="3200" dirty="0" smtClean="0"/>
          </a:p>
          <a:p>
            <a:r>
              <a:rPr lang="zh-CN" altLang="en-US" sz="3200" dirty="0" smtClean="0"/>
              <a:t>评价这些指标的有效性以确保结果的可靠</a:t>
            </a:r>
            <a:endParaRPr lang="en-US" sz="3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如何从历史角度衡量腐败的程度？</a:t>
            </a:r>
            <a:endParaRPr lang="en-US" dirty="0"/>
          </a:p>
        </p:txBody>
      </p:sp>
      <p:sp>
        <p:nvSpPr>
          <p:cNvPr id="3" name="Content Placeholder 2"/>
          <p:cNvSpPr>
            <a:spLocks noGrp="1"/>
          </p:cNvSpPr>
          <p:nvPr>
            <p:ph sz="quarter" idx="1"/>
          </p:nvPr>
        </p:nvSpPr>
        <p:spPr/>
        <p:txBody>
          <a:bodyPr>
            <a:normAutofit/>
          </a:bodyPr>
          <a:lstStyle/>
          <a:p>
            <a:r>
              <a:rPr lang="zh-CN" altLang="en-US" dirty="0"/>
              <a:t>美国</a:t>
            </a:r>
            <a:r>
              <a:rPr lang="en-US" altLang="zh-CN" dirty="0" smtClean="0"/>
              <a:t>1840</a:t>
            </a:r>
            <a:r>
              <a:rPr lang="zh-CN" altLang="en-US" dirty="0" smtClean="0"/>
              <a:t>年代以来的主要报纸已经被数字化</a:t>
            </a:r>
            <a:endParaRPr lang="en-US" dirty="0" smtClean="0"/>
          </a:p>
          <a:p>
            <a:r>
              <a:rPr lang="zh-CN" altLang="en-US" dirty="0" smtClean="0"/>
              <a:t>这使我们可以追踪包含特定关键词的报纸文章随时间的变化情况</a:t>
            </a:r>
            <a:endParaRPr lang="en-US" altLang="zh-CN" dirty="0" smtClean="0"/>
          </a:p>
          <a:p>
            <a:r>
              <a:rPr lang="zh-CN" altLang="en-US" dirty="0" smtClean="0"/>
              <a:t>检索关键</a:t>
            </a:r>
            <a:r>
              <a:rPr lang="zh-CN" altLang="en-US" dirty="0" smtClean="0"/>
              <a:t>词</a:t>
            </a:r>
            <a:r>
              <a:rPr lang="zh-CN" altLang="en-US" dirty="0" smtClean="0"/>
              <a:t>：“</a:t>
            </a:r>
            <a:r>
              <a:rPr lang="zh-CN" altLang="en-US" dirty="0" smtClean="0"/>
              <a:t>腐败</a:t>
            </a:r>
            <a:r>
              <a:rPr lang="zh-CN" altLang="en-US" dirty="0" smtClean="0"/>
              <a:t>”</a:t>
            </a:r>
            <a:r>
              <a:rPr lang="zh-CN" altLang="en-US" dirty="0" smtClean="0"/>
              <a:t>和</a:t>
            </a:r>
            <a:r>
              <a:rPr lang="zh-CN" altLang="en-US" dirty="0" smtClean="0"/>
              <a:t>“</a:t>
            </a:r>
            <a:r>
              <a:rPr lang="zh-CN" altLang="en-US" dirty="0" smtClean="0"/>
              <a:t>美</a:t>
            </a:r>
            <a:r>
              <a:rPr lang="zh-CN" altLang="en-US" dirty="0" smtClean="0"/>
              <a:t>国政府</a:t>
            </a:r>
            <a:r>
              <a:rPr lang="en-US" dirty="0" smtClean="0"/>
              <a:t>”</a:t>
            </a:r>
            <a:r>
              <a:rPr lang="zh-CN" altLang="en-US" dirty="0" smtClean="0"/>
              <a:t>，</a:t>
            </a:r>
            <a:r>
              <a:rPr lang="zh-CN" altLang="en-US" dirty="0"/>
              <a:t>“</a:t>
            </a:r>
            <a:r>
              <a:rPr lang="zh-CN" altLang="en-US" dirty="0" smtClean="0"/>
              <a:t>腐败</a:t>
            </a:r>
            <a:r>
              <a:rPr lang="zh-CN" altLang="en-US" dirty="0" smtClean="0"/>
              <a:t>”</a:t>
            </a:r>
            <a:r>
              <a:rPr lang="zh-CN" altLang="en-US" dirty="0" smtClean="0"/>
              <a:t>和</a:t>
            </a:r>
            <a:r>
              <a:rPr lang="zh-CN" altLang="en-US" dirty="0" smtClean="0"/>
              <a:t>“</a:t>
            </a:r>
            <a:r>
              <a:rPr lang="zh-CN" altLang="en-US" dirty="0" smtClean="0"/>
              <a:t>国会</a:t>
            </a:r>
            <a:r>
              <a:rPr lang="zh-CN" altLang="en-US" dirty="0" smtClean="0"/>
              <a:t>”</a:t>
            </a:r>
            <a:endParaRPr lang="en-US" dirty="0" smtClean="0"/>
          </a:p>
          <a:p>
            <a:r>
              <a:rPr lang="zh-CN" altLang="en-US" dirty="0" smtClean="0"/>
              <a:t>由此可以得出包含特定关键词的文章数目</a:t>
            </a:r>
            <a:endParaRPr lang="en-US" dirty="0" smtClean="0"/>
          </a:p>
          <a:p>
            <a:r>
              <a:rPr lang="zh-CN" altLang="en-US" dirty="0" smtClean="0"/>
              <a:t>再分别用包含关键</a:t>
            </a:r>
            <a:r>
              <a:rPr lang="zh-CN" altLang="en-US" dirty="0" smtClean="0"/>
              <a:t>词</a:t>
            </a:r>
            <a:r>
              <a:rPr lang="zh-CN" altLang="en-US" dirty="0" smtClean="0"/>
              <a:t>“</a:t>
            </a:r>
            <a:r>
              <a:rPr lang="zh-CN" altLang="en-US" dirty="0" smtClean="0"/>
              <a:t>政治</a:t>
            </a:r>
            <a:r>
              <a:rPr lang="zh-CN" altLang="en-US" dirty="0" smtClean="0"/>
              <a:t>”</a:t>
            </a:r>
            <a:r>
              <a:rPr lang="zh-CN" altLang="en-US" dirty="0" smtClean="0"/>
              <a:t>和</a:t>
            </a:r>
            <a:r>
              <a:rPr lang="zh-CN" altLang="en-US" dirty="0" smtClean="0"/>
              <a:t>“</a:t>
            </a:r>
            <a:r>
              <a:rPr lang="zh-CN" altLang="en-US" dirty="0" smtClean="0"/>
              <a:t>一月</a:t>
            </a:r>
            <a:r>
              <a:rPr lang="zh-CN" altLang="en-US" dirty="0" smtClean="0"/>
              <a:t>”</a:t>
            </a:r>
            <a:r>
              <a:rPr lang="zh-CN" altLang="en-US" dirty="0" smtClean="0"/>
              <a:t>文</a:t>
            </a:r>
            <a:r>
              <a:rPr lang="zh-CN" altLang="en-US" dirty="0" smtClean="0"/>
              <a:t>章数建立新的序列</a:t>
            </a:r>
            <a:endParaRPr lang="en-US" dirty="0" smtClean="0"/>
          </a:p>
          <a:p>
            <a:r>
              <a:rPr lang="zh-CN" altLang="en-US" dirty="0" smtClean="0"/>
              <a:t>“</a:t>
            </a:r>
            <a:r>
              <a:rPr lang="zh-CN" altLang="en-US" dirty="0" smtClean="0"/>
              <a:t>政治</a:t>
            </a:r>
            <a:r>
              <a:rPr lang="zh-CN" altLang="en-US" dirty="0" smtClean="0"/>
              <a:t>”</a:t>
            </a:r>
            <a:r>
              <a:rPr lang="zh-CN" altLang="en-US" dirty="0" smtClean="0"/>
              <a:t>和</a:t>
            </a:r>
            <a:r>
              <a:rPr lang="zh-CN" altLang="en-US" dirty="0" smtClean="0"/>
              <a:t>“</a:t>
            </a:r>
            <a:r>
              <a:rPr lang="zh-CN" altLang="en-US" dirty="0" smtClean="0"/>
              <a:t>一月</a:t>
            </a:r>
            <a:r>
              <a:rPr lang="zh-CN" altLang="en-US" dirty="0" smtClean="0"/>
              <a:t>”</a:t>
            </a:r>
            <a:r>
              <a:rPr lang="zh-CN" altLang="en-US" dirty="0" smtClean="0"/>
              <a:t>序</a:t>
            </a:r>
            <a:r>
              <a:rPr lang="zh-CN" altLang="en-US" dirty="0" smtClean="0"/>
              <a:t>列用以对腐败序列进行缩减</a:t>
            </a:r>
            <a:endParaRPr lang="en-US" dirty="0" smtClean="0"/>
          </a:p>
          <a:p>
            <a:r>
              <a:rPr lang="zh-CN" altLang="en-US" dirty="0" smtClean="0"/>
              <a:t>时间跨</a:t>
            </a:r>
            <a:r>
              <a:rPr lang="zh-CN" altLang="en-US" dirty="0" smtClean="0"/>
              <a:t>度</a:t>
            </a:r>
            <a:r>
              <a:rPr lang="zh-CN" altLang="en-US" dirty="0"/>
              <a:t>：</a:t>
            </a:r>
            <a:r>
              <a:rPr lang="en-US" altLang="zh-CN" dirty="0" smtClean="0"/>
              <a:t>1870</a:t>
            </a:r>
            <a:r>
              <a:rPr lang="zh-CN" altLang="en-US" dirty="0" smtClean="0"/>
              <a:t>到</a:t>
            </a:r>
            <a:r>
              <a:rPr lang="en-US" altLang="zh-CN" dirty="0" smtClean="0"/>
              <a:t>1930</a:t>
            </a:r>
            <a:r>
              <a:rPr lang="zh-CN" altLang="en-US" dirty="0" smtClean="0"/>
              <a:t>年</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200" dirty="0" smtClean="0"/>
              <a:t>美国腐败新闻指</a:t>
            </a:r>
            <a:r>
              <a:rPr lang="zh-CN" altLang="en-US" sz="3200" dirty="0" smtClean="0"/>
              <a:t>数</a:t>
            </a:r>
            <a:r>
              <a:rPr lang="en-US" sz="3200" dirty="0" smtClean="0"/>
              <a:t>(</a:t>
            </a:r>
            <a:r>
              <a:rPr lang="zh-CN" altLang="en-US" sz="3200" dirty="0" smtClean="0"/>
              <a:t>相对于</a:t>
            </a:r>
            <a:r>
              <a:rPr lang="en-US" sz="3200" dirty="0" smtClean="0"/>
              <a:t>“</a:t>
            </a:r>
            <a:r>
              <a:rPr lang="zh-CN" altLang="en-US" sz="3200" dirty="0" smtClean="0"/>
              <a:t>政治</a:t>
            </a:r>
            <a:r>
              <a:rPr lang="en-US" sz="3200" dirty="0" smtClean="0"/>
              <a:t>”</a:t>
            </a:r>
            <a:r>
              <a:rPr lang="zh-CN" altLang="en-US" sz="3200" dirty="0" smtClean="0"/>
              <a:t>新闻</a:t>
            </a:r>
            <a:r>
              <a:rPr lang="en-US" sz="3200" dirty="0" smtClean="0"/>
              <a:t>)</a:t>
            </a:r>
            <a:endParaRPr lang="en-US" sz="3200" dirty="0"/>
          </a:p>
        </p:txBody>
      </p:sp>
      <p:pic>
        <p:nvPicPr>
          <p:cNvPr id="1026" name="Chart 4"/>
          <p:cNvPicPr>
            <a:picLocks noChangeArrowheads="1"/>
          </p:cNvPicPr>
          <p:nvPr/>
        </p:nvPicPr>
        <p:blipFill>
          <a:blip r:embed="rId2"/>
          <a:srcRect/>
          <a:stretch>
            <a:fillRect/>
          </a:stretch>
        </p:blipFill>
        <p:spPr bwMode="auto">
          <a:xfrm>
            <a:off x="457200" y="1638795"/>
            <a:ext cx="8229600" cy="4631376"/>
          </a:xfrm>
          <a:prstGeom prst="rect">
            <a:avLst/>
          </a:prstGeom>
          <a:noFill/>
          <a:ln w="9525">
            <a:noFill/>
            <a:miter lim="800000"/>
            <a:headEnd/>
            <a:tailEnd/>
          </a:ln>
        </p:spPr>
      </p:pic>
      <p:sp>
        <p:nvSpPr>
          <p:cNvPr id="4" name="Freeform 3"/>
          <p:cNvSpPr/>
          <p:nvPr/>
        </p:nvSpPr>
        <p:spPr>
          <a:xfrm>
            <a:off x="1900052" y="2505694"/>
            <a:ext cx="6341423" cy="2681844"/>
          </a:xfrm>
          <a:custGeom>
            <a:avLst/>
            <a:gdLst>
              <a:gd name="connsiteX0" fmla="*/ 0 w 6341423"/>
              <a:gd name="connsiteY0" fmla="*/ 0 h 2681844"/>
              <a:gd name="connsiteX1" fmla="*/ 356260 w 6341423"/>
              <a:gd name="connsiteY1" fmla="*/ 973776 h 2681844"/>
              <a:gd name="connsiteX2" fmla="*/ 391886 w 6341423"/>
              <a:gd name="connsiteY2" fmla="*/ 1068779 h 2681844"/>
              <a:gd name="connsiteX3" fmla="*/ 783771 w 6341423"/>
              <a:gd name="connsiteY3" fmla="*/ 2113807 h 2681844"/>
              <a:gd name="connsiteX4" fmla="*/ 2992582 w 6341423"/>
              <a:gd name="connsiteY4" fmla="*/ 2493818 h 2681844"/>
              <a:gd name="connsiteX5" fmla="*/ 4892634 w 6341423"/>
              <a:gd name="connsiteY5" fmla="*/ 2660072 h 2681844"/>
              <a:gd name="connsiteX6" fmla="*/ 6341423 w 6341423"/>
              <a:gd name="connsiteY6" fmla="*/ 2363189 h 2681844"/>
              <a:gd name="connsiteX7" fmla="*/ 6341423 w 6341423"/>
              <a:gd name="connsiteY7" fmla="*/ 2363189 h 2681844"/>
              <a:gd name="connsiteX8" fmla="*/ 6341423 w 6341423"/>
              <a:gd name="connsiteY8" fmla="*/ 2363189 h 2681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41423" h="2681844">
                <a:moveTo>
                  <a:pt x="0" y="0"/>
                </a:moveTo>
                <a:lnTo>
                  <a:pt x="356260" y="973776"/>
                </a:lnTo>
                <a:cubicBezTo>
                  <a:pt x="421574" y="1151906"/>
                  <a:pt x="391886" y="1068779"/>
                  <a:pt x="391886" y="1068779"/>
                </a:cubicBezTo>
                <a:cubicBezTo>
                  <a:pt x="463138" y="1258784"/>
                  <a:pt x="350322" y="1876301"/>
                  <a:pt x="783771" y="2113807"/>
                </a:cubicBezTo>
                <a:cubicBezTo>
                  <a:pt x="1217220" y="2351313"/>
                  <a:pt x="2307771" y="2402774"/>
                  <a:pt x="2992582" y="2493818"/>
                </a:cubicBezTo>
                <a:cubicBezTo>
                  <a:pt x="3677393" y="2584862"/>
                  <a:pt x="4334494" y="2681844"/>
                  <a:pt x="4892634" y="2660072"/>
                </a:cubicBezTo>
                <a:cubicBezTo>
                  <a:pt x="5450774" y="2638301"/>
                  <a:pt x="6341423" y="2363189"/>
                  <a:pt x="6341423" y="2363189"/>
                </a:cubicBezTo>
                <a:lnTo>
                  <a:pt x="6341423" y="2363189"/>
                </a:lnTo>
                <a:lnTo>
                  <a:pt x="6341423" y="2363189"/>
                </a:lnTo>
              </a:path>
            </a:pathLst>
          </a:custGeom>
          <a:ln w="381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1909</TotalTime>
  <Words>1774</Words>
  <Application>Microsoft Macintosh PowerPoint</Application>
  <PresentationFormat>全屏显示(4:3)</PresentationFormat>
  <Paragraphs>180</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Equity</vt:lpstr>
      <vt:lpstr>中国的腐败失去控制了吗？——中美两国腐败问题的历史比较</vt:lpstr>
      <vt:lpstr>许多学者和专家表示：</vt:lpstr>
      <vt:lpstr>这一研究认为……</vt:lpstr>
      <vt:lpstr>“最优”的腐败程度：</vt:lpstr>
      <vt:lpstr>腐败的生命周期</vt:lpstr>
      <vt:lpstr>不同学科学者都强调了这一倒U型曲线：</vt:lpstr>
      <vt:lpstr>本研究主要贡献：</vt:lpstr>
      <vt:lpstr>如何从历史角度衡量腐败的程度？</vt:lpstr>
      <vt:lpstr>美国腐败新闻指数(相对于“政治”新闻)</vt:lpstr>
      <vt:lpstr>美国腐败新闻指数(相对于“一月”新闻)</vt:lpstr>
      <vt:lpstr>时间序列的形态与历史事件相一致：</vt:lpstr>
      <vt:lpstr>下一步：对中国如法炮制</vt:lpstr>
      <vt:lpstr>中国腐败新闻指数 (相对于“政治”新闻)</vt:lpstr>
      <vt:lpstr>中国腐败新闻指数 (相对于“一月”新闻)</vt:lpstr>
      <vt:lpstr>中美比较：相似经济发展阶段</vt:lpstr>
      <vt:lpstr>中美腐败情况比较(相对于“政治”新闻的指数)</vt:lpstr>
      <vt:lpstr>中美腐败情况比较(相对于“一月”新闻的指数)</vt:lpstr>
      <vt:lpstr>腐败指标可能存在的问题</vt:lpstr>
      <vt:lpstr>验证指数的有效性：</vt:lpstr>
      <vt:lpstr>基于报纸的腐败指标是否有效？ ——用透明国际组织的CPI进行检验</vt:lpstr>
      <vt:lpstr>报纸腐败指标（相对于“政治”新闻）相对于透明国际组织的CPI（清廉指数）指标</vt:lpstr>
      <vt:lpstr>结论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Corruption in China “Out of Control”? Comparison with the U.S. In Historical Perspective</dc:title>
  <dc:creator>Carlos Ramirez</dc:creator>
  <cp:lastModifiedBy>Yingxin Du</cp:lastModifiedBy>
  <cp:revision>154</cp:revision>
  <dcterms:created xsi:type="dcterms:W3CDTF">2012-10-13T13:20:30Z</dcterms:created>
  <dcterms:modified xsi:type="dcterms:W3CDTF">2012-10-16T11:16:37Z</dcterms:modified>
</cp:coreProperties>
</file>